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9" r:id="rId2"/>
    <p:sldId id="261" r:id="rId3"/>
    <p:sldId id="264" r:id="rId4"/>
    <p:sldId id="263" r:id="rId5"/>
    <p:sldId id="257" r:id="rId6"/>
    <p:sldId id="266" r:id="rId7"/>
    <p:sldId id="267" r:id="rId8"/>
    <p:sldId id="268" r:id="rId9"/>
    <p:sldId id="283" r:id="rId10"/>
    <p:sldId id="271" r:id="rId11"/>
    <p:sldId id="274" r:id="rId12"/>
    <p:sldId id="273" r:id="rId13"/>
    <p:sldId id="275" r:id="rId14"/>
    <p:sldId id="284" r:id="rId15"/>
    <p:sldId id="285" r:id="rId16"/>
    <p:sldId id="281" r:id="rId17"/>
    <p:sldId id="276" r:id="rId18"/>
    <p:sldId id="277" r:id="rId19"/>
    <p:sldId id="319" r:id="rId20"/>
    <p:sldId id="278" r:id="rId21"/>
    <p:sldId id="318" r:id="rId22"/>
    <p:sldId id="279" r:id="rId23"/>
    <p:sldId id="299" r:id="rId24"/>
    <p:sldId id="300" r:id="rId25"/>
    <p:sldId id="301" r:id="rId26"/>
    <p:sldId id="304" r:id="rId27"/>
    <p:sldId id="303" r:id="rId28"/>
    <p:sldId id="320" r:id="rId29"/>
    <p:sldId id="321" r:id="rId30"/>
    <p:sldId id="282" r:id="rId31"/>
    <p:sldId id="286" r:id="rId32"/>
    <p:sldId id="288" r:id="rId33"/>
    <p:sldId id="287" r:id="rId34"/>
    <p:sldId id="297" r:id="rId35"/>
    <p:sldId id="322" r:id="rId36"/>
    <p:sldId id="291" r:id="rId37"/>
    <p:sldId id="316" r:id="rId38"/>
    <p:sldId id="305" r:id="rId39"/>
    <p:sldId id="306" r:id="rId40"/>
    <p:sldId id="312" r:id="rId41"/>
    <p:sldId id="310" r:id="rId42"/>
    <p:sldId id="315" r:id="rId43"/>
    <p:sldId id="328" r:id="rId44"/>
    <p:sldId id="309" r:id="rId45"/>
    <p:sldId id="307" r:id="rId46"/>
    <p:sldId id="296" r:id="rId47"/>
    <p:sldId id="302" r:id="rId48"/>
    <p:sldId id="324" r:id="rId49"/>
    <p:sldId id="298" r:id="rId50"/>
    <p:sldId id="290" r:id="rId51"/>
    <p:sldId id="325" r:id="rId52"/>
    <p:sldId id="295" r:id="rId53"/>
    <p:sldId id="323" r:id="rId54"/>
    <p:sldId id="317"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C05D4D-3023-4263-8292-7A1D559707A7}">
          <p14:sldIdLst>
            <p14:sldId id="259"/>
            <p14:sldId id="261"/>
            <p14:sldId id="264"/>
            <p14:sldId id="263"/>
            <p14:sldId id="257"/>
            <p14:sldId id="266"/>
            <p14:sldId id="267"/>
            <p14:sldId id="268"/>
            <p14:sldId id="283"/>
            <p14:sldId id="271"/>
            <p14:sldId id="274"/>
            <p14:sldId id="273"/>
          </p14:sldIdLst>
        </p14:section>
        <p14:section name="Untitled Section" id="{55E6701F-7BB5-49D4-9427-5251EC6E18D2}">
          <p14:sldIdLst>
            <p14:sldId id="275"/>
            <p14:sldId id="284"/>
            <p14:sldId id="285"/>
            <p14:sldId id="281"/>
            <p14:sldId id="276"/>
            <p14:sldId id="277"/>
            <p14:sldId id="319"/>
            <p14:sldId id="278"/>
            <p14:sldId id="318"/>
            <p14:sldId id="279"/>
            <p14:sldId id="299"/>
            <p14:sldId id="300"/>
            <p14:sldId id="301"/>
            <p14:sldId id="304"/>
            <p14:sldId id="303"/>
            <p14:sldId id="320"/>
            <p14:sldId id="321"/>
            <p14:sldId id="282"/>
            <p14:sldId id="286"/>
            <p14:sldId id="288"/>
            <p14:sldId id="287"/>
            <p14:sldId id="297"/>
            <p14:sldId id="322"/>
            <p14:sldId id="291"/>
            <p14:sldId id="316"/>
            <p14:sldId id="305"/>
            <p14:sldId id="306"/>
            <p14:sldId id="312"/>
            <p14:sldId id="310"/>
            <p14:sldId id="315"/>
            <p14:sldId id="328"/>
            <p14:sldId id="309"/>
            <p14:sldId id="307"/>
            <p14:sldId id="296"/>
            <p14:sldId id="302"/>
            <p14:sldId id="324"/>
            <p14:sldId id="298"/>
            <p14:sldId id="290"/>
            <p14:sldId id="325"/>
            <p14:sldId id="295"/>
            <p14:sldId id="323"/>
            <p14:sldId id="31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12" userDrawn="1">
          <p15:clr>
            <a:srgbClr val="A4A3A4"/>
          </p15:clr>
        </p15:guide>
        <p15:guide id="4" pos="7368" userDrawn="1">
          <p15:clr>
            <a:srgbClr val="A4A3A4"/>
          </p15:clr>
        </p15:guide>
        <p15:guide id="5" orient="horz" pos="384" userDrawn="1">
          <p15:clr>
            <a:srgbClr val="A4A3A4"/>
          </p15:clr>
        </p15:guide>
        <p15:guide id="6" orient="horz" pos="3984" userDrawn="1">
          <p15:clr>
            <a:srgbClr val="A4A3A4"/>
          </p15:clr>
        </p15:guide>
        <p15:guide id="7" orient="horz" pos="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ec Fox" initials="FF" lastIdx="1" clrIdx="0">
    <p:extLst>
      <p:ext uri="{19B8F6BF-5375-455C-9EA6-DF929625EA0E}">
        <p15:presenceInfo xmlns:p15="http://schemas.microsoft.com/office/powerpoint/2012/main" userId="Fennec Fox" providerId="None"/>
      </p:ext>
    </p:extLst>
  </p:cmAuthor>
  <p:cmAuthor id="2" name="Aishath Anusha Zareen Zubair" initials="AAZZ" lastIdx="2" clrIdx="1">
    <p:extLst>
      <p:ext uri="{19B8F6BF-5375-455C-9EA6-DF929625EA0E}">
        <p15:presenceInfo xmlns:p15="http://schemas.microsoft.com/office/powerpoint/2012/main" userId="Aishath Anusha Zareen Zubai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474"/>
    <a:srgbClr val="00B140"/>
    <a:srgbClr val="87674F"/>
    <a:srgbClr val="39946B"/>
    <a:srgbClr val="009A8E"/>
    <a:srgbClr val="D8EDDC"/>
    <a:srgbClr val="56768C"/>
    <a:srgbClr val="FBF6F0"/>
    <a:srgbClr val="D29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95214" autoAdjust="0"/>
  </p:normalViewPr>
  <p:slideViewPr>
    <p:cSldViewPr snapToGrid="0">
      <p:cViewPr varScale="1">
        <p:scale>
          <a:sx n="79" d="100"/>
          <a:sy n="79" d="100"/>
        </p:scale>
        <p:origin x="600" y="77"/>
      </p:cViewPr>
      <p:guideLst>
        <p:guide orient="horz" pos="2160"/>
        <p:guide pos="3840"/>
        <p:guide pos="312"/>
        <p:guide pos="7368"/>
        <p:guide orient="horz" pos="384"/>
        <p:guide orient="horz" pos="3984"/>
        <p:guide orient="horz" pos="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4-26T13:05:40.863"/>
    </inkml:context>
    <inkml:brush xml:id="br0">
      <inkml:brushProperty name="width" value="0.05" units="cm"/>
      <inkml:brushProperty name="height" value="0.05" units="cm"/>
      <inkml:brushProperty name="color" value="#FFFFFF"/>
      <inkml:brushProperty name="ignorePressure" value="1"/>
    </inkml:brush>
  </inkml:definitions>
  <inkml:trace contextRef="#ctx0" brushRef="#br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8C4E9-AF26-4D64-9710-37C166F80A68}" type="datetimeFigureOut">
              <a:rPr lang="en-US" smtClean="0"/>
              <a:t>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8A9350-5CC4-4DAB-9F83-90C8CF29A7FE}" type="slidenum">
              <a:rPr lang="en-US" smtClean="0"/>
              <a:t>‹#›</a:t>
            </a:fld>
            <a:endParaRPr lang="en-US"/>
          </a:p>
        </p:txBody>
      </p:sp>
    </p:spTree>
    <p:extLst>
      <p:ext uri="{BB962C8B-B14F-4D97-AF65-F5344CB8AC3E}">
        <p14:creationId xmlns:p14="http://schemas.microsoft.com/office/powerpoint/2010/main" val="89673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A9350-5CC4-4DAB-9F83-90C8CF29A7FE}" type="slidenum">
              <a:rPr lang="en-US" smtClean="0"/>
              <a:t>4</a:t>
            </a:fld>
            <a:endParaRPr lang="en-US"/>
          </a:p>
        </p:txBody>
      </p:sp>
    </p:spTree>
    <p:extLst>
      <p:ext uri="{BB962C8B-B14F-4D97-AF65-F5344CB8AC3E}">
        <p14:creationId xmlns:p14="http://schemas.microsoft.com/office/powerpoint/2010/main" val="1665503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A9350-5CC4-4DAB-9F83-90C8CF29A7FE}" type="slidenum">
              <a:rPr lang="en-US" smtClean="0"/>
              <a:t>47</a:t>
            </a:fld>
            <a:endParaRPr lang="en-US"/>
          </a:p>
        </p:txBody>
      </p:sp>
    </p:spTree>
    <p:extLst>
      <p:ext uri="{BB962C8B-B14F-4D97-AF65-F5344CB8AC3E}">
        <p14:creationId xmlns:p14="http://schemas.microsoft.com/office/powerpoint/2010/main" val="787556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A9350-5CC4-4DAB-9F83-90C8CF29A7FE}" type="slidenum">
              <a:rPr lang="en-US" smtClean="0"/>
              <a:t>48</a:t>
            </a:fld>
            <a:endParaRPr lang="en-US"/>
          </a:p>
        </p:txBody>
      </p:sp>
    </p:spTree>
    <p:extLst>
      <p:ext uri="{BB962C8B-B14F-4D97-AF65-F5344CB8AC3E}">
        <p14:creationId xmlns:p14="http://schemas.microsoft.com/office/powerpoint/2010/main" val="1936311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bg1"/>
                </a:solidFill>
              </a:rPr>
              <a:t>From the moment guests step foot on the island till the end our guests will experience true Maldivian hospitality</a:t>
            </a:r>
            <a:endParaRPr lang="en-US" dirty="0"/>
          </a:p>
        </p:txBody>
      </p:sp>
      <p:sp>
        <p:nvSpPr>
          <p:cNvPr id="4" name="Slide Number Placeholder 3"/>
          <p:cNvSpPr>
            <a:spLocks noGrp="1"/>
          </p:cNvSpPr>
          <p:nvPr>
            <p:ph type="sldNum" sz="quarter" idx="5"/>
          </p:nvPr>
        </p:nvSpPr>
        <p:spPr/>
        <p:txBody>
          <a:bodyPr/>
          <a:lstStyle/>
          <a:p>
            <a:fld id="{DC8A9350-5CC4-4DAB-9F83-90C8CF29A7FE}" type="slidenum">
              <a:rPr lang="en-US" smtClean="0"/>
              <a:t>5</a:t>
            </a:fld>
            <a:endParaRPr lang="en-US"/>
          </a:p>
        </p:txBody>
      </p:sp>
    </p:spTree>
    <p:extLst>
      <p:ext uri="{BB962C8B-B14F-4D97-AF65-F5344CB8AC3E}">
        <p14:creationId xmlns:p14="http://schemas.microsoft.com/office/powerpoint/2010/main" val="3010878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A9350-5CC4-4DAB-9F83-90C8CF29A7FE}" type="slidenum">
              <a:rPr lang="en-US" smtClean="0"/>
              <a:t>6</a:t>
            </a:fld>
            <a:endParaRPr lang="en-US"/>
          </a:p>
        </p:txBody>
      </p:sp>
    </p:spTree>
    <p:extLst>
      <p:ext uri="{BB962C8B-B14F-4D97-AF65-F5344CB8AC3E}">
        <p14:creationId xmlns:p14="http://schemas.microsoft.com/office/powerpoint/2010/main" val="136583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A9350-5CC4-4DAB-9F83-90C8CF29A7FE}" type="slidenum">
              <a:rPr lang="en-US" smtClean="0"/>
              <a:t>15</a:t>
            </a:fld>
            <a:endParaRPr lang="en-US"/>
          </a:p>
        </p:txBody>
      </p:sp>
    </p:spTree>
    <p:extLst>
      <p:ext uri="{BB962C8B-B14F-4D97-AF65-F5344CB8AC3E}">
        <p14:creationId xmlns:p14="http://schemas.microsoft.com/office/powerpoint/2010/main" val="3752114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lumMod val="95000"/>
                  </a:schemeClr>
                </a:solidFill>
              </a:rPr>
              <a:t>Themed nights include Maldivian night, Mediterranean night and Asian Street food night</a:t>
            </a:r>
            <a:endParaRPr lang="en-US" sz="1200" dirty="0">
              <a:solidFill>
                <a:schemeClr val="bg1">
                  <a:lumMod val="95000"/>
                </a:schemeClr>
              </a:solidFill>
            </a:endParaRPr>
          </a:p>
          <a:p>
            <a:endParaRPr lang="en-US" dirty="0"/>
          </a:p>
        </p:txBody>
      </p:sp>
      <p:sp>
        <p:nvSpPr>
          <p:cNvPr id="4" name="Slide Number Placeholder 3"/>
          <p:cNvSpPr>
            <a:spLocks noGrp="1"/>
          </p:cNvSpPr>
          <p:nvPr>
            <p:ph type="sldNum" sz="quarter" idx="5"/>
          </p:nvPr>
        </p:nvSpPr>
        <p:spPr/>
        <p:txBody>
          <a:bodyPr/>
          <a:lstStyle/>
          <a:p>
            <a:fld id="{DC8A9350-5CC4-4DAB-9F83-90C8CF29A7FE}" type="slidenum">
              <a:rPr lang="en-US" smtClean="0"/>
              <a:t>24</a:t>
            </a:fld>
            <a:endParaRPr lang="en-US"/>
          </a:p>
        </p:txBody>
      </p:sp>
    </p:spTree>
    <p:extLst>
      <p:ext uri="{BB962C8B-B14F-4D97-AF65-F5344CB8AC3E}">
        <p14:creationId xmlns:p14="http://schemas.microsoft.com/office/powerpoint/2010/main" val="222028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A9350-5CC4-4DAB-9F83-90C8CF29A7FE}" type="slidenum">
              <a:rPr lang="en-US" smtClean="0"/>
              <a:t>25</a:t>
            </a:fld>
            <a:endParaRPr lang="en-US"/>
          </a:p>
        </p:txBody>
      </p:sp>
    </p:spTree>
    <p:extLst>
      <p:ext uri="{BB962C8B-B14F-4D97-AF65-F5344CB8AC3E}">
        <p14:creationId xmlns:p14="http://schemas.microsoft.com/office/powerpoint/2010/main" val="2672357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A9350-5CC4-4DAB-9F83-90C8CF29A7FE}" type="slidenum">
              <a:rPr lang="en-US" smtClean="0"/>
              <a:t>28</a:t>
            </a:fld>
            <a:endParaRPr lang="en-US"/>
          </a:p>
        </p:txBody>
      </p:sp>
    </p:spTree>
    <p:extLst>
      <p:ext uri="{BB962C8B-B14F-4D97-AF65-F5344CB8AC3E}">
        <p14:creationId xmlns:p14="http://schemas.microsoft.com/office/powerpoint/2010/main" val="654555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A9350-5CC4-4DAB-9F83-90C8CF29A7FE}" type="slidenum">
              <a:rPr lang="en-US" smtClean="0"/>
              <a:t>29</a:t>
            </a:fld>
            <a:endParaRPr lang="en-US"/>
          </a:p>
        </p:txBody>
      </p:sp>
    </p:spTree>
    <p:extLst>
      <p:ext uri="{BB962C8B-B14F-4D97-AF65-F5344CB8AC3E}">
        <p14:creationId xmlns:p14="http://schemas.microsoft.com/office/powerpoint/2010/main" val="2310481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A9350-5CC4-4DAB-9F83-90C8CF29A7FE}" type="slidenum">
              <a:rPr lang="en-US" smtClean="0"/>
              <a:t>42</a:t>
            </a:fld>
            <a:endParaRPr lang="en-US"/>
          </a:p>
        </p:txBody>
      </p:sp>
    </p:spTree>
    <p:extLst>
      <p:ext uri="{BB962C8B-B14F-4D97-AF65-F5344CB8AC3E}">
        <p14:creationId xmlns:p14="http://schemas.microsoft.com/office/powerpoint/2010/main" val="3047794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91252-4DE3-4CA9-894D-E8D71C8F14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3438C4-E2F8-44AF-B3E4-6EEB535F88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5A8A31-52EF-468B-AF28-1DE0DA720211}"/>
              </a:ext>
            </a:extLst>
          </p:cNvPr>
          <p:cNvSpPr>
            <a:spLocks noGrp="1"/>
          </p:cNvSpPr>
          <p:nvPr>
            <p:ph type="dt" sz="half" idx="10"/>
          </p:nvPr>
        </p:nvSpPr>
        <p:spPr/>
        <p:txBody>
          <a:bodyPr/>
          <a:lstStyle/>
          <a:p>
            <a:fld id="{AB1F2F6C-4FCD-4EE5-91C2-0969BD104BD2}" type="datetimeFigureOut">
              <a:rPr lang="en-US" smtClean="0"/>
              <a:t>1/20/2022</a:t>
            </a:fld>
            <a:endParaRPr lang="en-US"/>
          </a:p>
        </p:txBody>
      </p:sp>
      <p:sp>
        <p:nvSpPr>
          <p:cNvPr id="5" name="Footer Placeholder 4">
            <a:extLst>
              <a:ext uri="{FF2B5EF4-FFF2-40B4-BE49-F238E27FC236}">
                <a16:creationId xmlns:a16="http://schemas.microsoft.com/office/drawing/2014/main" id="{D972872D-EEC8-422D-B1C9-1768CC46A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AD55A-2EA5-4042-BE1C-D854840C262F}"/>
              </a:ext>
            </a:extLst>
          </p:cNvPr>
          <p:cNvSpPr>
            <a:spLocks noGrp="1"/>
          </p:cNvSpPr>
          <p:nvPr>
            <p:ph type="sldNum" sz="quarter" idx="12"/>
          </p:nvPr>
        </p:nvSpPr>
        <p:spPr/>
        <p:txBody>
          <a:bodyPr/>
          <a:lstStyle/>
          <a:p>
            <a:fld id="{3F6F01CC-0041-42D5-BEAB-AF4767A9DAF9}" type="slidenum">
              <a:rPr lang="en-US" smtClean="0"/>
              <a:t>‹#›</a:t>
            </a:fld>
            <a:endParaRPr lang="en-US"/>
          </a:p>
        </p:txBody>
      </p:sp>
    </p:spTree>
    <p:extLst>
      <p:ext uri="{BB962C8B-B14F-4D97-AF65-F5344CB8AC3E}">
        <p14:creationId xmlns:p14="http://schemas.microsoft.com/office/powerpoint/2010/main" val="1218586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C7DC-8B07-488E-A1BD-B65E13701D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5EDF14-CAC0-483C-A8A1-2EF1C1A498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BC855-FE8B-47B0-A5E7-93A4CE7CD33F}"/>
              </a:ext>
            </a:extLst>
          </p:cNvPr>
          <p:cNvSpPr>
            <a:spLocks noGrp="1"/>
          </p:cNvSpPr>
          <p:nvPr>
            <p:ph type="dt" sz="half" idx="10"/>
          </p:nvPr>
        </p:nvSpPr>
        <p:spPr/>
        <p:txBody>
          <a:bodyPr/>
          <a:lstStyle/>
          <a:p>
            <a:fld id="{AB1F2F6C-4FCD-4EE5-91C2-0969BD104BD2}" type="datetimeFigureOut">
              <a:rPr lang="en-US" smtClean="0"/>
              <a:t>1/20/2022</a:t>
            </a:fld>
            <a:endParaRPr lang="en-US"/>
          </a:p>
        </p:txBody>
      </p:sp>
      <p:sp>
        <p:nvSpPr>
          <p:cNvPr id="5" name="Footer Placeholder 4">
            <a:extLst>
              <a:ext uri="{FF2B5EF4-FFF2-40B4-BE49-F238E27FC236}">
                <a16:creationId xmlns:a16="http://schemas.microsoft.com/office/drawing/2014/main" id="{1007E22D-1E94-46F8-8C14-326CC02E3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BF1CB-E809-4466-B833-4A2A27C6C732}"/>
              </a:ext>
            </a:extLst>
          </p:cNvPr>
          <p:cNvSpPr>
            <a:spLocks noGrp="1"/>
          </p:cNvSpPr>
          <p:nvPr>
            <p:ph type="sldNum" sz="quarter" idx="12"/>
          </p:nvPr>
        </p:nvSpPr>
        <p:spPr/>
        <p:txBody>
          <a:bodyPr/>
          <a:lstStyle/>
          <a:p>
            <a:fld id="{3F6F01CC-0041-42D5-BEAB-AF4767A9DAF9}" type="slidenum">
              <a:rPr lang="en-US" smtClean="0"/>
              <a:t>‹#›</a:t>
            </a:fld>
            <a:endParaRPr lang="en-US"/>
          </a:p>
        </p:txBody>
      </p:sp>
    </p:spTree>
    <p:extLst>
      <p:ext uri="{BB962C8B-B14F-4D97-AF65-F5344CB8AC3E}">
        <p14:creationId xmlns:p14="http://schemas.microsoft.com/office/powerpoint/2010/main" val="194469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B8AB6-6F75-4459-BEC4-FDB5503BE4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DD4E2F-0367-4364-B0FB-C3681B4E93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D0879-DED0-475E-A69D-58CAF742E57A}"/>
              </a:ext>
            </a:extLst>
          </p:cNvPr>
          <p:cNvSpPr>
            <a:spLocks noGrp="1"/>
          </p:cNvSpPr>
          <p:nvPr>
            <p:ph type="dt" sz="half" idx="10"/>
          </p:nvPr>
        </p:nvSpPr>
        <p:spPr/>
        <p:txBody>
          <a:bodyPr/>
          <a:lstStyle/>
          <a:p>
            <a:fld id="{AB1F2F6C-4FCD-4EE5-91C2-0969BD104BD2}" type="datetimeFigureOut">
              <a:rPr lang="en-US" smtClean="0"/>
              <a:t>1/20/2022</a:t>
            </a:fld>
            <a:endParaRPr lang="en-US"/>
          </a:p>
        </p:txBody>
      </p:sp>
      <p:sp>
        <p:nvSpPr>
          <p:cNvPr id="5" name="Footer Placeholder 4">
            <a:extLst>
              <a:ext uri="{FF2B5EF4-FFF2-40B4-BE49-F238E27FC236}">
                <a16:creationId xmlns:a16="http://schemas.microsoft.com/office/drawing/2014/main" id="{B2C9D7F1-16DD-41EB-820C-095FB0AFF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BE617-BBDD-4DEB-B51F-90C37302BCBE}"/>
              </a:ext>
            </a:extLst>
          </p:cNvPr>
          <p:cNvSpPr>
            <a:spLocks noGrp="1"/>
          </p:cNvSpPr>
          <p:nvPr>
            <p:ph type="sldNum" sz="quarter" idx="12"/>
          </p:nvPr>
        </p:nvSpPr>
        <p:spPr/>
        <p:txBody>
          <a:bodyPr/>
          <a:lstStyle/>
          <a:p>
            <a:fld id="{3F6F01CC-0041-42D5-BEAB-AF4767A9DAF9}" type="slidenum">
              <a:rPr lang="en-US" smtClean="0"/>
              <a:t>‹#›</a:t>
            </a:fld>
            <a:endParaRPr lang="en-US"/>
          </a:p>
        </p:txBody>
      </p:sp>
    </p:spTree>
    <p:extLst>
      <p:ext uri="{BB962C8B-B14F-4D97-AF65-F5344CB8AC3E}">
        <p14:creationId xmlns:p14="http://schemas.microsoft.com/office/powerpoint/2010/main" val="4237307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A3EC-E47C-4596-805B-19DC5DA9DA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667C5D-D672-4421-A41A-A65DABF0EC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F50DE-ADDB-429B-B026-E702A03587A9}"/>
              </a:ext>
            </a:extLst>
          </p:cNvPr>
          <p:cNvSpPr>
            <a:spLocks noGrp="1"/>
          </p:cNvSpPr>
          <p:nvPr>
            <p:ph type="dt" sz="half" idx="10"/>
          </p:nvPr>
        </p:nvSpPr>
        <p:spPr/>
        <p:txBody>
          <a:bodyPr/>
          <a:lstStyle/>
          <a:p>
            <a:fld id="{AB1F2F6C-4FCD-4EE5-91C2-0969BD104BD2}" type="datetimeFigureOut">
              <a:rPr lang="en-US" smtClean="0"/>
              <a:t>1/20/2022</a:t>
            </a:fld>
            <a:endParaRPr lang="en-US"/>
          </a:p>
        </p:txBody>
      </p:sp>
      <p:sp>
        <p:nvSpPr>
          <p:cNvPr id="5" name="Footer Placeholder 4">
            <a:extLst>
              <a:ext uri="{FF2B5EF4-FFF2-40B4-BE49-F238E27FC236}">
                <a16:creationId xmlns:a16="http://schemas.microsoft.com/office/drawing/2014/main" id="{E9F72B6E-8770-48BF-9C18-2FAF574801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9AE4E-1268-4640-A9F7-4754EBE564FA}"/>
              </a:ext>
            </a:extLst>
          </p:cNvPr>
          <p:cNvSpPr>
            <a:spLocks noGrp="1"/>
          </p:cNvSpPr>
          <p:nvPr>
            <p:ph type="sldNum" sz="quarter" idx="12"/>
          </p:nvPr>
        </p:nvSpPr>
        <p:spPr/>
        <p:txBody>
          <a:bodyPr/>
          <a:lstStyle/>
          <a:p>
            <a:fld id="{3F6F01CC-0041-42D5-BEAB-AF4767A9DAF9}" type="slidenum">
              <a:rPr lang="en-US" smtClean="0"/>
              <a:t>‹#›</a:t>
            </a:fld>
            <a:endParaRPr lang="en-US"/>
          </a:p>
        </p:txBody>
      </p:sp>
    </p:spTree>
    <p:extLst>
      <p:ext uri="{BB962C8B-B14F-4D97-AF65-F5344CB8AC3E}">
        <p14:creationId xmlns:p14="http://schemas.microsoft.com/office/powerpoint/2010/main" val="266258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B819-3EA5-4466-955D-88E5CD4A62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0A04B5-51AA-40D3-9625-92395E7975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8B9203-965D-4860-B00F-C184F245704A}"/>
              </a:ext>
            </a:extLst>
          </p:cNvPr>
          <p:cNvSpPr>
            <a:spLocks noGrp="1"/>
          </p:cNvSpPr>
          <p:nvPr>
            <p:ph type="dt" sz="half" idx="10"/>
          </p:nvPr>
        </p:nvSpPr>
        <p:spPr/>
        <p:txBody>
          <a:bodyPr/>
          <a:lstStyle/>
          <a:p>
            <a:fld id="{AB1F2F6C-4FCD-4EE5-91C2-0969BD104BD2}" type="datetimeFigureOut">
              <a:rPr lang="en-US" smtClean="0"/>
              <a:t>1/20/2022</a:t>
            </a:fld>
            <a:endParaRPr lang="en-US"/>
          </a:p>
        </p:txBody>
      </p:sp>
      <p:sp>
        <p:nvSpPr>
          <p:cNvPr id="5" name="Footer Placeholder 4">
            <a:extLst>
              <a:ext uri="{FF2B5EF4-FFF2-40B4-BE49-F238E27FC236}">
                <a16:creationId xmlns:a16="http://schemas.microsoft.com/office/drawing/2014/main" id="{3E8FD193-F55C-4856-930E-C836B0ADA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12613-7DE8-41C0-9367-DCEDBA6F559C}"/>
              </a:ext>
            </a:extLst>
          </p:cNvPr>
          <p:cNvSpPr>
            <a:spLocks noGrp="1"/>
          </p:cNvSpPr>
          <p:nvPr>
            <p:ph type="sldNum" sz="quarter" idx="12"/>
          </p:nvPr>
        </p:nvSpPr>
        <p:spPr/>
        <p:txBody>
          <a:bodyPr/>
          <a:lstStyle/>
          <a:p>
            <a:fld id="{3F6F01CC-0041-42D5-BEAB-AF4767A9DAF9}" type="slidenum">
              <a:rPr lang="en-US" smtClean="0"/>
              <a:t>‹#›</a:t>
            </a:fld>
            <a:endParaRPr lang="en-US"/>
          </a:p>
        </p:txBody>
      </p:sp>
    </p:spTree>
    <p:extLst>
      <p:ext uri="{BB962C8B-B14F-4D97-AF65-F5344CB8AC3E}">
        <p14:creationId xmlns:p14="http://schemas.microsoft.com/office/powerpoint/2010/main" val="1834691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A6FB-B7EC-43A7-B8E7-367D62A68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7D2F38-3CF7-43EB-B9E5-39BA9D8134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3EA5F-0C63-463A-8F66-B27467F50F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E84638-5763-473D-829B-3CEF54873287}"/>
              </a:ext>
            </a:extLst>
          </p:cNvPr>
          <p:cNvSpPr>
            <a:spLocks noGrp="1"/>
          </p:cNvSpPr>
          <p:nvPr>
            <p:ph type="dt" sz="half" idx="10"/>
          </p:nvPr>
        </p:nvSpPr>
        <p:spPr/>
        <p:txBody>
          <a:bodyPr/>
          <a:lstStyle/>
          <a:p>
            <a:fld id="{AB1F2F6C-4FCD-4EE5-91C2-0969BD104BD2}" type="datetimeFigureOut">
              <a:rPr lang="en-US" smtClean="0"/>
              <a:t>1/20/2022</a:t>
            </a:fld>
            <a:endParaRPr lang="en-US"/>
          </a:p>
        </p:txBody>
      </p:sp>
      <p:sp>
        <p:nvSpPr>
          <p:cNvPr id="6" name="Footer Placeholder 5">
            <a:extLst>
              <a:ext uri="{FF2B5EF4-FFF2-40B4-BE49-F238E27FC236}">
                <a16:creationId xmlns:a16="http://schemas.microsoft.com/office/drawing/2014/main" id="{CAAEFDED-773C-4A27-BB5F-043B713344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E8A243-D66C-4A33-8A61-0C49118C5A49}"/>
              </a:ext>
            </a:extLst>
          </p:cNvPr>
          <p:cNvSpPr>
            <a:spLocks noGrp="1"/>
          </p:cNvSpPr>
          <p:nvPr>
            <p:ph type="sldNum" sz="quarter" idx="12"/>
          </p:nvPr>
        </p:nvSpPr>
        <p:spPr/>
        <p:txBody>
          <a:bodyPr/>
          <a:lstStyle/>
          <a:p>
            <a:fld id="{3F6F01CC-0041-42D5-BEAB-AF4767A9DAF9}" type="slidenum">
              <a:rPr lang="en-US" smtClean="0"/>
              <a:t>‹#›</a:t>
            </a:fld>
            <a:endParaRPr lang="en-US"/>
          </a:p>
        </p:txBody>
      </p:sp>
    </p:spTree>
    <p:extLst>
      <p:ext uri="{BB962C8B-B14F-4D97-AF65-F5344CB8AC3E}">
        <p14:creationId xmlns:p14="http://schemas.microsoft.com/office/powerpoint/2010/main" val="947419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72105-5008-4B27-A6CB-B5DB83489B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E51AC5-A022-42D1-81BD-A8C9EE99EA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AE2D9E-E74F-470B-AA91-4221BCAEDC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1F87CD-31EA-435B-A196-1EA6C9ED9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75B200-EAC7-422A-B421-69532EF627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F03B87-07BD-4390-9875-1A8C16376ACD}"/>
              </a:ext>
            </a:extLst>
          </p:cNvPr>
          <p:cNvSpPr>
            <a:spLocks noGrp="1"/>
          </p:cNvSpPr>
          <p:nvPr>
            <p:ph type="dt" sz="half" idx="10"/>
          </p:nvPr>
        </p:nvSpPr>
        <p:spPr/>
        <p:txBody>
          <a:bodyPr/>
          <a:lstStyle/>
          <a:p>
            <a:fld id="{AB1F2F6C-4FCD-4EE5-91C2-0969BD104BD2}" type="datetimeFigureOut">
              <a:rPr lang="en-US" smtClean="0"/>
              <a:t>1/20/2022</a:t>
            </a:fld>
            <a:endParaRPr lang="en-US"/>
          </a:p>
        </p:txBody>
      </p:sp>
      <p:sp>
        <p:nvSpPr>
          <p:cNvPr id="8" name="Footer Placeholder 7">
            <a:extLst>
              <a:ext uri="{FF2B5EF4-FFF2-40B4-BE49-F238E27FC236}">
                <a16:creationId xmlns:a16="http://schemas.microsoft.com/office/drawing/2014/main" id="{6957B08E-FFAD-48D1-817B-D39B0E14BB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1B4E4-2F09-4B38-816B-581CC96F7781}"/>
              </a:ext>
            </a:extLst>
          </p:cNvPr>
          <p:cNvSpPr>
            <a:spLocks noGrp="1"/>
          </p:cNvSpPr>
          <p:nvPr>
            <p:ph type="sldNum" sz="quarter" idx="12"/>
          </p:nvPr>
        </p:nvSpPr>
        <p:spPr/>
        <p:txBody>
          <a:bodyPr/>
          <a:lstStyle/>
          <a:p>
            <a:fld id="{3F6F01CC-0041-42D5-BEAB-AF4767A9DAF9}" type="slidenum">
              <a:rPr lang="en-US" smtClean="0"/>
              <a:t>‹#›</a:t>
            </a:fld>
            <a:endParaRPr lang="en-US"/>
          </a:p>
        </p:txBody>
      </p:sp>
    </p:spTree>
    <p:extLst>
      <p:ext uri="{BB962C8B-B14F-4D97-AF65-F5344CB8AC3E}">
        <p14:creationId xmlns:p14="http://schemas.microsoft.com/office/powerpoint/2010/main" val="3142958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ABB39-D887-4E95-927E-49C72ECB89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273550-7EBD-4D8C-B60F-BC6BDD2458A1}"/>
              </a:ext>
            </a:extLst>
          </p:cNvPr>
          <p:cNvSpPr>
            <a:spLocks noGrp="1"/>
          </p:cNvSpPr>
          <p:nvPr>
            <p:ph type="dt" sz="half" idx="10"/>
          </p:nvPr>
        </p:nvSpPr>
        <p:spPr/>
        <p:txBody>
          <a:bodyPr/>
          <a:lstStyle/>
          <a:p>
            <a:fld id="{AB1F2F6C-4FCD-4EE5-91C2-0969BD104BD2}" type="datetimeFigureOut">
              <a:rPr lang="en-US" smtClean="0"/>
              <a:t>1/20/2022</a:t>
            </a:fld>
            <a:endParaRPr lang="en-US"/>
          </a:p>
        </p:txBody>
      </p:sp>
      <p:sp>
        <p:nvSpPr>
          <p:cNvPr id="4" name="Footer Placeholder 3">
            <a:extLst>
              <a:ext uri="{FF2B5EF4-FFF2-40B4-BE49-F238E27FC236}">
                <a16:creationId xmlns:a16="http://schemas.microsoft.com/office/drawing/2014/main" id="{B7ACED5B-707F-4A06-AED7-DD58813B42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118A47-3F30-43DA-B17F-0409BCB5D4AA}"/>
              </a:ext>
            </a:extLst>
          </p:cNvPr>
          <p:cNvSpPr>
            <a:spLocks noGrp="1"/>
          </p:cNvSpPr>
          <p:nvPr>
            <p:ph type="sldNum" sz="quarter" idx="12"/>
          </p:nvPr>
        </p:nvSpPr>
        <p:spPr/>
        <p:txBody>
          <a:bodyPr/>
          <a:lstStyle/>
          <a:p>
            <a:fld id="{3F6F01CC-0041-42D5-BEAB-AF4767A9DAF9}" type="slidenum">
              <a:rPr lang="en-US" smtClean="0"/>
              <a:t>‹#›</a:t>
            </a:fld>
            <a:endParaRPr lang="en-US"/>
          </a:p>
        </p:txBody>
      </p:sp>
    </p:spTree>
    <p:extLst>
      <p:ext uri="{BB962C8B-B14F-4D97-AF65-F5344CB8AC3E}">
        <p14:creationId xmlns:p14="http://schemas.microsoft.com/office/powerpoint/2010/main" val="327232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38984F-7F2E-4E70-86D9-F3D172926629}"/>
              </a:ext>
            </a:extLst>
          </p:cNvPr>
          <p:cNvSpPr>
            <a:spLocks noGrp="1"/>
          </p:cNvSpPr>
          <p:nvPr>
            <p:ph type="dt" sz="half" idx="10"/>
          </p:nvPr>
        </p:nvSpPr>
        <p:spPr/>
        <p:txBody>
          <a:bodyPr/>
          <a:lstStyle/>
          <a:p>
            <a:fld id="{AB1F2F6C-4FCD-4EE5-91C2-0969BD104BD2}" type="datetimeFigureOut">
              <a:rPr lang="en-US" smtClean="0"/>
              <a:t>1/20/2022</a:t>
            </a:fld>
            <a:endParaRPr lang="en-US"/>
          </a:p>
        </p:txBody>
      </p:sp>
      <p:sp>
        <p:nvSpPr>
          <p:cNvPr id="3" name="Footer Placeholder 2">
            <a:extLst>
              <a:ext uri="{FF2B5EF4-FFF2-40B4-BE49-F238E27FC236}">
                <a16:creationId xmlns:a16="http://schemas.microsoft.com/office/drawing/2014/main" id="{43BED4EC-7AE1-4D2C-8FEB-79A3A214A4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F9550E-84E2-4483-90DD-AB9C111A6BC2}"/>
              </a:ext>
            </a:extLst>
          </p:cNvPr>
          <p:cNvSpPr>
            <a:spLocks noGrp="1"/>
          </p:cNvSpPr>
          <p:nvPr>
            <p:ph type="sldNum" sz="quarter" idx="12"/>
          </p:nvPr>
        </p:nvSpPr>
        <p:spPr/>
        <p:txBody>
          <a:bodyPr/>
          <a:lstStyle/>
          <a:p>
            <a:fld id="{3F6F01CC-0041-42D5-BEAB-AF4767A9DAF9}" type="slidenum">
              <a:rPr lang="en-US" smtClean="0"/>
              <a:t>‹#›</a:t>
            </a:fld>
            <a:endParaRPr lang="en-US"/>
          </a:p>
        </p:txBody>
      </p:sp>
    </p:spTree>
    <p:extLst>
      <p:ext uri="{BB962C8B-B14F-4D97-AF65-F5344CB8AC3E}">
        <p14:creationId xmlns:p14="http://schemas.microsoft.com/office/powerpoint/2010/main" val="311265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4F365-193B-4FEC-BF41-FC8F623830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C281C9-76BE-4689-BFA1-246840F3D9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7EE796-7F0C-45A9-A125-A4327AE7DC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BD044B-85C3-4DB2-8BCC-4444660ED749}"/>
              </a:ext>
            </a:extLst>
          </p:cNvPr>
          <p:cNvSpPr>
            <a:spLocks noGrp="1"/>
          </p:cNvSpPr>
          <p:nvPr>
            <p:ph type="dt" sz="half" idx="10"/>
          </p:nvPr>
        </p:nvSpPr>
        <p:spPr/>
        <p:txBody>
          <a:bodyPr/>
          <a:lstStyle/>
          <a:p>
            <a:fld id="{AB1F2F6C-4FCD-4EE5-91C2-0969BD104BD2}" type="datetimeFigureOut">
              <a:rPr lang="en-US" smtClean="0"/>
              <a:t>1/20/2022</a:t>
            </a:fld>
            <a:endParaRPr lang="en-US"/>
          </a:p>
        </p:txBody>
      </p:sp>
      <p:sp>
        <p:nvSpPr>
          <p:cNvPr id="6" name="Footer Placeholder 5">
            <a:extLst>
              <a:ext uri="{FF2B5EF4-FFF2-40B4-BE49-F238E27FC236}">
                <a16:creationId xmlns:a16="http://schemas.microsoft.com/office/drawing/2014/main" id="{6B74FF9D-4CC0-4561-BA3A-90B42238B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6DD1C-82C0-46FE-B3AB-724200AEDB6A}"/>
              </a:ext>
            </a:extLst>
          </p:cNvPr>
          <p:cNvSpPr>
            <a:spLocks noGrp="1"/>
          </p:cNvSpPr>
          <p:nvPr>
            <p:ph type="sldNum" sz="quarter" idx="12"/>
          </p:nvPr>
        </p:nvSpPr>
        <p:spPr/>
        <p:txBody>
          <a:bodyPr/>
          <a:lstStyle/>
          <a:p>
            <a:fld id="{3F6F01CC-0041-42D5-BEAB-AF4767A9DAF9}" type="slidenum">
              <a:rPr lang="en-US" smtClean="0"/>
              <a:t>‹#›</a:t>
            </a:fld>
            <a:endParaRPr lang="en-US"/>
          </a:p>
        </p:txBody>
      </p:sp>
    </p:spTree>
    <p:extLst>
      <p:ext uri="{BB962C8B-B14F-4D97-AF65-F5344CB8AC3E}">
        <p14:creationId xmlns:p14="http://schemas.microsoft.com/office/powerpoint/2010/main" val="1742751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81325-720A-4C6E-ABC9-1D5FF516B7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5D10C9-1593-46FD-9186-5A982EB0BA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CEC8BA-E79F-44F8-B632-168767C7F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7C17CD-17A1-415A-A6D1-AEA934D63D50}"/>
              </a:ext>
            </a:extLst>
          </p:cNvPr>
          <p:cNvSpPr>
            <a:spLocks noGrp="1"/>
          </p:cNvSpPr>
          <p:nvPr>
            <p:ph type="dt" sz="half" idx="10"/>
          </p:nvPr>
        </p:nvSpPr>
        <p:spPr/>
        <p:txBody>
          <a:bodyPr/>
          <a:lstStyle/>
          <a:p>
            <a:fld id="{AB1F2F6C-4FCD-4EE5-91C2-0969BD104BD2}" type="datetimeFigureOut">
              <a:rPr lang="en-US" smtClean="0"/>
              <a:t>1/20/2022</a:t>
            </a:fld>
            <a:endParaRPr lang="en-US"/>
          </a:p>
        </p:txBody>
      </p:sp>
      <p:sp>
        <p:nvSpPr>
          <p:cNvPr id="6" name="Footer Placeholder 5">
            <a:extLst>
              <a:ext uri="{FF2B5EF4-FFF2-40B4-BE49-F238E27FC236}">
                <a16:creationId xmlns:a16="http://schemas.microsoft.com/office/drawing/2014/main" id="{FC7BEE6B-3228-4E3C-B7AC-BECF1CB82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CF292A-3410-4AEC-938B-DB520EA4D992}"/>
              </a:ext>
            </a:extLst>
          </p:cNvPr>
          <p:cNvSpPr>
            <a:spLocks noGrp="1"/>
          </p:cNvSpPr>
          <p:nvPr>
            <p:ph type="sldNum" sz="quarter" idx="12"/>
          </p:nvPr>
        </p:nvSpPr>
        <p:spPr/>
        <p:txBody>
          <a:bodyPr/>
          <a:lstStyle/>
          <a:p>
            <a:fld id="{3F6F01CC-0041-42D5-BEAB-AF4767A9DAF9}" type="slidenum">
              <a:rPr lang="en-US" smtClean="0"/>
              <a:t>‹#›</a:t>
            </a:fld>
            <a:endParaRPr lang="en-US"/>
          </a:p>
        </p:txBody>
      </p:sp>
    </p:spTree>
    <p:extLst>
      <p:ext uri="{BB962C8B-B14F-4D97-AF65-F5344CB8AC3E}">
        <p14:creationId xmlns:p14="http://schemas.microsoft.com/office/powerpoint/2010/main" val="1155594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0EBDFB-CDB2-4281-B027-3C3E6AC224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8B94B-7828-4C46-BB85-1EFD640B1A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64843-718C-4506-B0A4-D266ECAABB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1F2F6C-4FCD-4EE5-91C2-0969BD104BD2}" type="datetimeFigureOut">
              <a:rPr lang="en-US" smtClean="0"/>
              <a:t>1/20/2022</a:t>
            </a:fld>
            <a:endParaRPr lang="en-US"/>
          </a:p>
        </p:txBody>
      </p:sp>
      <p:sp>
        <p:nvSpPr>
          <p:cNvPr id="5" name="Footer Placeholder 4">
            <a:extLst>
              <a:ext uri="{FF2B5EF4-FFF2-40B4-BE49-F238E27FC236}">
                <a16:creationId xmlns:a16="http://schemas.microsoft.com/office/drawing/2014/main" id="{DD138BEC-8273-48D6-BAFE-137532F824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BE43DF-AB91-4C88-BCA5-D2F5D9F4F3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F01CC-0041-42D5-BEAB-AF4767A9DAF9}" type="slidenum">
              <a:rPr lang="en-US" smtClean="0"/>
              <a:t>‹#›</a:t>
            </a:fld>
            <a:endParaRPr lang="en-US"/>
          </a:p>
        </p:txBody>
      </p:sp>
    </p:spTree>
    <p:extLst>
      <p:ext uri="{BB962C8B-B14F-4D97-AF65-F5344CB8AC3E}">
        <p14:creationId xmlns:p14="http://schemas.microsoft.com/office/powerpoint/2010/main" val="4079379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409459C-C5EC-480E-8C51-27EFBA381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Rectangle 4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498C44E-01D1-404A-8A0A-298D526C27DC}"/>
              </a:ext>
              <a:ext uri="{C183D7F6-B498-43B3-948B-1728B52AA6E4}">
                <adec:decorative xmlns:adec="http://schemas.microsoft.com/office/drawing/2017/decorative" val="1"/>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5293745" y="-1282"/>
            <a:ext cx="1601482" cy="1601482"/>
          </a:xfrm>
          <a:prstGeom prst="rect">
            <a:avLst/>
          </a:prstGeom>
          <a:solidFill>
            <a:schemeClr val="bg1"/>
          </a:solidFill>
        </p:spPr>
      </p:pic>
      <p:sp>
        <p:nvSpPr>
          <p:cNvPr id="7" name="Subtitle 2">
            <a:extLst>
              <a:ext uri="{FF2B5EF4-FFF2-40B4-BE49-F238E27FC236}">
                <a16:creationId xmlns:a16="http://schemas.microsoft.com/office/drawing/2014/main" id="{900BAE5F-D2EE-4FD6-BEF4-A886979DB9D9}"/>
              </a:ext>
            </a:extLst>
          </p:cNvPr>
          <p:cNvSpPr txBox="1">
            <a:spLocks/>
          </p:cNvSpPr>
          <p:nvPr/>
        </p:nvSpPr>
        <p:spPr>
          <a:xfrm>
            <a:off x="2168371" y="3420912"/>
            <a:ext cx="7852229" cy="183098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GB" sz="4000" b="1" spc="600" dirty="0">
                <a:solidFill>
                  <a:schemeClr val="bg1"/>
                </a:solidFill>
                <a:latin typeface="+mj-lt"/>
                <a:ea typeface="Verdana" panose="020B0604030504040204" pitchFamily="34" charset="0"/>
              </a:rPr>
              <a:t>DISCOVER LAAMU WITH </a:t>
            </a:r>
          </a:p>
          <a:p>
            <a:pPr marL="0" indent="0" algn="ctr">
              <a:lnSpc>
                <a:spcPct val="100000"/>
              </a:lnSpc>
              <a:spcBef>
                <a:spcPts val="0"/>
              </a:spcBef>
              <a:buNone/>
            </a:pPr>
            <a:r>
              <a:rPr lang="en-GB" sz="4400" b="1" kern="1300" spc="600" dirty="0">
                <a:solidFill>
                  <a:schemeClr val="bg1"/>
                </a:solidFill>
                <a:ea typeface="Verdana" panose="020B0604030504040204" pitchFamily="34" charset="0"/>
              </a:rPr>
              <a:t>RAHAA</a:t>
            </a:r>
            <a:endParaRPr lang="en-US" sz="4400" b="1" kern="1300" spc="600" dirty="0">
              <a:solidFill>
                <a:schemeClr val="bg1"/>
              </a:solidFill>
              <a:ea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4">
            <p14:nvContentPartPr>
              <p14:cNvPr id="21" name="Ink 20">
                <a:extLst>
                  <a:ext uri="{FF2B5EF4-FFF2-40B4-BE49-F238E27FC236}">
                    <a16:creationId xmlns:a16="http://schemas.microsoft.com/office/drawing/2014/main" id="{C4E76AB1-9EF4-4814-80DF-B2E30E0F10BB}"/>
                  </a:ext>
                </a:extLst>
              </p14:cNvPr>
              <p14:cNvContentPartPr/>
              <p14:nvPr/>
            </p14:nvContentPartPr>
            <p14:xfrm>
              <a:off x="5423676" y="2893960"/>
              <a:ext cx="360" cy="360"/>
            </p14:xfrm>
          </p:contentPart>
        </mc:Choice>
        <mc:Fallback xmlns="">
          <p:pic>
            <p:nvPicPr>
              <p:cNvPr id="21" name="Ink 20">
                <a:extLst>
                  <a:ext uri="{FF2B5EF4-FFF2-40B4-BE49-F238E27FC236}">
                    <a16:creationId xmlns:a16="http://schemas.microsoft.com/office/drawing/2014/main" id="{C4E76AB1-9EF4-4814-80DF-B2E30E0F10BB}"/>
                  </a:ext>
                </a:extLst>
              </p:cNvPr>
              <p:cNvPicPr/>
              <p:nvPr/>
            </p:nvPicPr>
            <p:blipFill>
              <a:blip r:embed="rId5"/>
              <a:stretch>
                <a:fillRect/>
              </a:stretch>
            </p:blipFill>
            <p:spPr>
              <a:xfrm>
                <a:off x="5415036" y="2884960"/>
                <a:ext cx="18000" cy="18000"/>
              </a:xfrm>
              <a:prstGeom prst="rect">
                <a:avLst/>
              </a:prstGeom>
            </p:spPr>
          </p:pic>
        </mc:Fallback>
      </mc:AlternateContent>
    </p:spTree>
    <p:extLst>
      <p:ext uri="{BB962C8B-B14F-4D97-AF65-F5344CB8AC3E}">
        <p14:creationId xmlns:p14="http://schemas.microsoft.com/office/powerpoint/2010/main" val="36498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00"/>
                                        <p:tgtEl>
                                          <p:spTgt spid="7">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7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C39D4E9C-8A95-4A75-A1D0-739D42D4BF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3DB7B0FF-7ADD-489C-9000-B4C4D6222417}"/>
              </a:ext>
            </a:extLst>
          </p:cNvPr>
          <p:cNvSpPr txBox="1"/>
          <p:nvPr/>
        </p:nvSpPr>
        <p:spPr>
          <a:xfrm>
            <a:off x="8724183" y="1521684"/>
            <a:ext cx="3043530" cy="2185214"/>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chemeClr val="bg1"/>
                </a:solidFill>
                <a:effectLst/>
                <a:latin typeface="Calibri Light" panose="020F0302020204030204" pitchFamily="34" charset="0"/>
                <a:ea typeface="Calibri" panose="020F0502020204030204" pitchFamily="34" charset="0"/>
              </a:rPr>
              <a:t>Faces the saltwater lake</a:t>
            </a:r>
          </a:p>
          <a:p>
            <a:pPr marL="285750" indent="-285750">
              <a:buFont typeface="Wingdings" panose="05000000000000000000" pitchFamily="2" charset="2"/>
              <a:buChar char="§"/>
            </a:pPr>
            <a:r>
              <a:rPr lang="en-GB" dirty="0">
                <a:solidFill>
                  <a:schemeClr val="bg1"/>
                </a:solidFill>
                <a:effectLst/>
                <a:latin typeface="Calibri Light" panose="020F0302020204030204" pitchFamily="34" charset="0"/>
                <a:ea typeface="Calibri" panose="020F0502020204030204" pitchFamily="34" charset="0"/>
              </a:rPr>
              <a:t>Offers exceptional views of the lake straight from the bed </a:t>
            </a:r>
          </a:p>
          <a:p>
            <a:pPr marL="285750" indent="-285750">
              <a:buFont typeface="Wingdings" panose="05000000000000000000" pitchFamily="2" charset="2"/>
              <a:buChar char="§"/>
            </a:pPr>
            <a:r>
              <a:rPr lang="en-GB" dirty="0">
                <a:solidFill>
                  <a:schemeClr val="bg1"/>
                </a:solidFill>
                <a:latin typeface="Calibri Light" panose="020F0302020204030204" pitchFamily="34" charset="0"/>
              </a:rPr>
              <a:t>Size: 74 sqm </a:t>
            </a:r>
          </a:p>
          <a:p>
            <a:pPr marL="285750" indent="-285750">
              <a:buFont typeface="Wingdings" panose="05000000000000000000" pitchFamily="2" charset="2"/>
              <a:buChar char="§"/>
            </a:pPr>
            <a:r>
              <a:rPr lang="en-GB" dirty="0">
                <a:solidFill>
                  <a:schemeClr val="bg1"/>
                </a:solidFill>
                <a:latin typeface="Calibri Light" panose="020F0302020204030204" pitchFamily="34" charset="0"/>
              </a:rPr>
              <a:t>56 units</a:t>
            </a:r>
          </a:p>
          <a:p>
            <a:pPr marL="285750" indent="-285750">
              <a:buFont typeface="Wingdings" panose="05000000000000000000" pitchFamily="2" charset="2"/>
              <a:buChar char="§"/>
            </a:pPr>
            <a:endParaRPr lang="en-GB" sz="1400" dirty="0">
              <a:solidFill>
                <a:schemeClr val="bg1"/>
              </a:solidFill>
              <a:effectLst/>
              <a:latin typeface="Calibri Light" panose="020F0302020204030204" pitchFamily="34" charset="0"/>
              <a:ea typeface="Calibri" panose="020F0502020204030204" pitchFamily="34" charset="0"/>
            </a:endParaRPr>
          </a:p>
          <a:p>
            <a:pPr marL="285750" indent="-285750">
              <a:buFont typeface="Wingdings" panose="05000000000000000000" pitchFamily="2" charset="2"/>
              <a:buChar char="§"/>
            </a:pPr>
            <a:endParaRPr lang="en-US" sz="1400" dirty="0">
              <a:solidFill>
                <a:schemeClr val="bg1"/>
              </a:solidFill>
            </a:endParaRPr>
          </a:p>
        </p:txBody>
      </p:sp>
      <p:sp>
        <p:nvSpPr>
          <p:cNvPr id="8" name="TextBox 7">
            <a:extLst>
              <a:ext uri="{FF2B5EF4-FFF2-40B4-BE49-F238E27FC236}">
                <a16:creationId xmlns:a16="http://schemas.microsoft.com/office/drawing/2014/main" id="{2E2B550A-4FE2-4A4E-B234-B6ABF5743FB3}"/>
              </a:ext>
            </a:extLst>
          </p:cNvPr>
          <p:cNvSpPr txBox="1"/>
          <p:nvPr/>
        </p:nvSpPr>
        <p:spPr>
          <a:xfrm>
            <a:off x="6102982" y="444466"/>
            <a:ext cx="5663969" cy="1077218"/>
          </a:xfrm>
          <a:prstGeom prst="rect">
            <a:avLst/>
          </a:prstGeom>
          <a:noFill/>
        </p:spPr>
        <p:txBody>
          <a:bodyPr wrap="square" rtlCol="0">
            <a:spAutoFit/>
          </a:bodyPr>
          <a:lstStyle/>
          <a:p>
            <a:pPr algn="r"/>
            <a:r>
              <a:rPr lang="en-GB" sz="3600" b="1" spc="-150" dirty="0">
                <a:solidFill>
                  <a:schemeClr val="bg1"/>
                </a:solidFill>
              </a:rPr>
              <a:t>LAKE VIEW VILLA </a:t>
            </a:r>
          </a:p>
          <a:p>
            <a:pPr algn="r"/>
            <a:r>
              <a:rPr lang="en-GB" sz="2800" b="1" spc="-150" dirty="0">
                <a:solidFill>
                  <a:schemeClr val="bg1"/>
                </a:solidFill>
              </a:rPr>
              <a:t>BEDROOM</a:t>
            </a:r>
            <a:endParaRPr lang="en-US" sz="2800" b="1" spc="-150" dirty="0">
              <a:solidFill>
                <a:schemeClr val="bg1"/>
              </a:solidFill>
            </a:endParaRPr>
          </a:p>
        </p:txBody>
      </p:sp>
    </p:spTree>
    <p:extLst>
      <p:ext uri="{BB962C8B-B14F-4D97-AF65-F5344CB8AC3E}">
        <p14:creationId xmlns:p14="http://schemas.microsoft.com/office/powerpoint/2010/main" val="134477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E45962-166E-49C7-AB50-C10AB0D37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D902B1C1-6336-419B-823E-F9FD4C0FAC27}"/>
              </a:ext>
            </a:extLst>
          </p:cNvPr>
          <p:cNvSpPr txBox="1"/>
          <p:nvPr/>
        </p:nvSpPr>
        <p:spPr>
          <a:xfrm>
            <a:off x="386994" y="436766"/>
            <a:ext cx="4602244" cy="646331"/>
          </a:xfrm>
          <a:prstGeom prst="rect">
            <a:avLst/>
          </a:prstGeom>
          <a:noFill/>
        </p:spPr>
        <p:txBody>
          <a:bodyPr wrap="square" rtlCol="0">
            <a:spAutoFit/>
          </a:bodyPr>
          <a:lstStyle/>
          <a:p>
            <a:r>
              <a:rPr lang="en-GB" sz="3600" b="1" spc="-150" dirty="0">
                <a:solidFill>
                  <a:schemeClr val="bg1"/>
                </a:solidFill>
              </a:rPr>
              <a:t>LAKE VIEW VILLA </a:t>
            </a:r>
            <a:endParaRPr lang="en-US" sz="3600" b="1" spc="-150" dirty="0">
              <a:solidFill>
                <a:schemeClr val="bg1"/>
              </a:solidFill>
            </a:endParaRPr>
          </a:p>
        </p:txBody>
      </p:sp>
      <p:sp>
        <p:nvSpPr>
          <p:cNvPr id="2" name="TextBox 1">
            <a:extLst>
              <a:ext uri="{FF2B5EF4-FFF2-40B4-BE49-F238E27FC236}">
                <a16:creationId xmlns:a16="http://schemas.microsoft.com/office/drawing/2014/main" id="{114EBADD-639F-42E0-8A94-BB7876A5F9AC}"/>
              </a:ext>
            </a:extLst>
          </p:cNvPr>
          <p:cNvSpPr txBox="1"/>
          <p:nvPr/>
        </p:nvSpPr>
        <p:spPr>
          <a:xfrm>
            <a:off x="406448" y="958376"/>
            <a:ext cx="4955458" cy="1074718"/>
          </a:xfrm>
          <a:prstGeom prst="rect">
            <a:avLst/>
          </a:prstGeom>
          <a:noFill/>
        </p:spPr>
        <p:txBody>
          <a:bodyPr wrap="square" rtlCol="0">
            <a:spAutoFit/>
          </a:bodyPr>
          <a:lstStyle/>
          <a:p>
            <a:pPr>
              <a:lnSpc>
                <a:spcPct val="107000"/>
              </a:lnSpc>
              <a:spcAft>
                <a:spcPts val="800"/>
              </a:spcAft>
            </a:pPr>
            <a:r>
              <a:rPr lang="en-US" sz="18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Our villas offer all modern comforts including:</a:t>
            </a:r>
          </a:p>
          <a:p>
            <a:pPr marL="285750" indent="-285750">
              <a:lnSpc>
                <a:spcPct val="107000"/>
              </a:lnSpc>
              <a:spcAft>
                <a:spcPts val="800"/>
              </a:spcAft>
              <a:buFont typeface="Wingdings" panose="05000000000000000000" pitchFamily="2" charset="2"/>
              <a:buChar char="§"/>
            </a:pPr>
            <a:endParaRPr lang="en-US" sz="12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endParaRPr lang="en-US" sz="18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AB67830-9E28-437C-9D45-4E437921FEF5}"/>
              </a:ext>
            </a:extLst>
          </p:cNvPr>
          <p:cNvSpPr txBox="1"/>
          <p:nvPr/>
        </p:nvSpPr>
        <p:spPr>
          <a:xfrm>
            <a:off x="372112" y="1316441"/>
            <a:ext cx="6186668" cy="2893100"/>
          </a:xfrm>
          <a:prstGeom prst="rect">
            <a:avLst/>
          </a:prstGeom>
          <a:noFill/>
        </p:spPr>
        <p:txBody>
          <a:bodyPr wrap="square">
            <a:spAutoFit/>
          </a:bodyPr>
          <a:lstStyle/>
          <a:p>
            <a:pPr marL="285750" indent="-285750">
              <a:buFont typeface="Wingdings" panose="05000000000000000000" pitchFamily="2" charset="2"/>
              <a:buChar char="§"/>
            </a:pPr>
            <a:r>
              <a:rPr lang="en-GB" sz="1400" dirty="0">
                <a:solidFill>
                  <a:schemeClr val="bg1"/>
                </a:solidFill>
                <a:latin typeface="Calibri Light" panose="020F0302020204030204" pitchFamily="34" charset="0"/>
                <a:ea typeface="Calibri" panose="020F0502020204030204" pitchFamily="34" charset="0"/>
              </a:rPr>
              <a:t>King size bed</a:t>
            </a:r>
            <a:endParaRPr lang="en-GB" sz="1400" dirty="0">
              <a:solidFill>
                <a:schemeClr val="bg1"/>
              </a:solidFill>
              <a:effectLst/>
              <a:latin typeface="Calibri Light" panose="020F0302020204030204" pitchFamily="34" charset="0"/>
              <a:ea typeface="Calibri" panose="020F0502020204030204" pitchFamily="34" charset="0"/>
            </a:endParaRPr>
          </a:p>
          <a:p>
            <a:pPr marL="285750" indent="-285750">
              <a:buFont typeface="Wingdings" panose="05000000000000000000" pitchFamily="2" charset="2"/>
              <a:buChar char="§"/>
            </a:pPr>
            <a:r>
              <a:rPr lang="en-GB" sz="1400" dirty="0">
                <a:solidFill>
                  <a:schemeClr val="bg1"/>
                </a:solidFill>
                <a:effectLst/>
                <a:latin typeface="Calibri Light" panose="020F0302020204030204" pitchFamily="34" charset="0"/>
                <a:ea typeface="Calibri" panose="020F0502020204030204" pitchFamily="34" charset="0"/>
              </a:rPr>
              <a:t>Smart TV </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Telephone</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Personal Safe</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Tea and Coffee making facility</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Hair dryer</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AC and fan</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Bathrobes and bathroom amenities</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Out door shower</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Private terrace with daybed</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Out door chairs and coffee table</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Sun loungers</a:t>
            </a:r>
          </a:p>
          <a:p>
            <a:pPr marL="285750" indent="-285750">
              <a:buFont typeface="Wingdings" panose="05000000000000000000" pitchFamily="2" charset="2"/>
              <a:buChar char="§"/>
            </a:pPr>
            <a:endParaRPr lang="en-GB" sz="1400"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2243610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D840B71-39DD-40C2-9322-1C58484A54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070B851E-3A95-40B0-87B9-7B71629F118A}"/>
              </a:ext>
            </a:extLst>
          </p:cNvPr>
          <p:cNvSpPr txBox="1"/>
          <p:nvPr/>
        </p:nvSpPr>
        <p:spPr>
          <a:xfrm>
            <a:off x="417575" y="1456370"/>
            <a:ext cx="2295525" cy="1477328"/>
          </a:xfrm>
          <a:prstGeom prst="rect">
            <a:avLst/>
          </a:prstGeom>
          <a:noFill/>
        </p:spPr>
        <p:txBody>
          <a:bodyPr wrap="square">
            <a:spAutoFit/>
          </a:bodyPr>
          <a:lstStyle/>
          <a:p>
            <a:r>
              <a:rPr lang="en-GB" sz="1800" i="1" dirty="0">
                <a:solidFill>
                  <a:schemeClr val="bg1"/>
                </a:solidFill>
                <a:effectLst/>
                <a:latin typeface="Calibri Light" panose="020F0302020204030204" pitchFamily="34" charset="0"/>
                <a:ea typeface="Calibri" panose="020F0502020204030204" pitchFamily="34" charset="0"/>
              </a:rPr>
              <a:t>Wake up to the sounds of birds singing and the leaves rustling from a distance across the lake…</a:t>
            </a:r>
            <a:endParaRPr lang="en-US" i="1" dirty="0"/>
          </a:p>
        </p:txBody>
      </p:sp>
      <p:sp>
        <p:nvSpPr>
          <p:cNvPr id="7" name="TextBox 6">
            <a:extLst>
              <a:ext uri="{FF2B5EF4-FFF2-40B4-BE49-F238E27FC236}">
                <a16:creationId xmlns:a16="http://schemas.microsoft.com/office/drawing/2014/main" id="{AE923488-816D-4B24-896F-DAAAEEC748A2}"/>
              </a:ext>
            </a:extLst>
          </p:cNvPr>
          <p:cNvSpPr txBox="1"/>
          <p:nvPr/>
        </p:nvSpPr>
        <p:spPr>
          <a:xfrm>
            <a:off x="419099" y="379152"/>
            <a:ext cx="5663969" cy="1077218"/>
          </a:xfrm>
          <a:prstGeom prst="rect">
            <a:avLst/>
          </a:prstGeom>
          <a:noFill/>
        </p:spPr>
        <p:txBody>
          <a:bodyPr wrap="square" rtlCol="0">
            <a:spAutoFit/>
          </a:bodyPr>
          <a:lstStyle/>
          <a:p>
            <a:r>
              <a:rPr lang="en-GB" sz="3600" b="1" spc="-150" dirty="0">
                <a:solidFill>
                  <a:schemeClr val="bg1"/>
                </a:solidFill>
              </a:rPr>
              <a:t>LAKE VIEW VILLA </a:t>
            </a:r>
          </a:p>
          <a:p>
            <a:r>
              <a:rPr lang="en-GB" sz="2800" b="1" spc="-150" dirty="0">
                <a:solidFill>
                  <a:schemeClr val="bg1"/>
                </a:solidFill>
              </a:rPr>
              <a:t>BEDROOM</a:t>
            </a:r>
            <a:endParaRPr lang="en-US" sz="2800" b="1" spc="-150" dirty="0">
              <a:solidFill>
                <a:schemeClr val="bg1"/>
              </a:solidFill>
            </a:endParaRPr>
          </a:p>
        </p:txBody>
      </p:sp>
    </p:spTree>
    <p:extLst>
      <p:ext uri="{BB962C8B-B14F-4D97-AF65-F5344CB8AC3E}">
        <p14:creationId xmlns:p14="http://schemas.microsoft.com/office/powerpoint/2010/main" val="3246162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592032-F73B-4815-97EE-C9D6911E8F05}"/>
              </a:ext>
            </a:extLst>
          </p:cNvPr>
          <p:cNvPicPr>
            <a:picLocks noChangeAspect="1"/>
          </p:cNvPicPr>
          <p:nvPr/>
        </p:nvPicPr>
        <p:blipFill rotWithShape="1">
          <a:blip r:embed="rId2">
            <a:extLst>
              <a:ext uri="{28A0092B-C50C-407E-A947-70E740481C1C}">
                <a14:useLocalDpi xmlns:a14="http://schemas.microsoft.com/office/drawing/2010/main" val="0"/>
              </a:ext>
            </a:extLst>
          </a:blip>
          <a:srcRect r="1259"/>
          <a:stretch/>
        </p:blipFill>
        <p:spPr>
          <a:xfrm>
            <a:off x="-1524" y="0"/>
            <a:ext cx="12188952" cy="6858000"/>
          </a:xfrm>
          <a:prstGeom prst="rect">
            <a:avLst/>
          </a:prstGeom>
        </p:spPr>
      </p:pic>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1EBBE545-6A01-4C92-AD6D-9677A2D4A164}"/>
              </a:ext>
            </a:extLst>
          </p:cNvPr>
          <p:cNvSpPr txBox="1"/>
          <p:nvPr/>
        </p:nvSpPr>
        <p:spPr>
          <a:xfrm>
            <a:off x="8934204" y="1535263"/>
            <a:ext cx="2809875" cy="923330"/>
          </a:xfrm>
          <a:prstGeom prst="rect">
            <a:avLst/>
          </a:prstGeom>
          <a:noFill/>
        </p:spPr>
        <p:txBody>
          <a:bodyPr wrap="square" rtlCol="0">
            <a:spAutoFit/>
          </a:bodyPr>
          <a:lstStyle/>
          <a:p>
            <a:pPr algn="r"/>
            <a:r>
              <a:rPr lang="en-GB" sz="1800" b="1" i="1" dirty="0">
                <a:solidFill>
                  <a:schemeClr val="bg1"/>
                </a:solidFill>
                <a:effectLst/>
                <a:latin typeface="Calibri Light" panose="020F0302020204030204" pitchFamily="34" charset="0"/>
                <a:ea typeface="Calibri" panose="020F0502020204030204" pitchFamily="34" charset="0"/>
              </a:rPr>
              <a:t>…or enjoy incredible views and sunsets from your private terrace!</a:t>
            </a:r>
            <a:endParaRPr lang="en-US" b="1" dirty="0">
              <a:solidFill>
                <a:schemeClr val="bg1"/>
              </a:solidFill>
            </a:endParaRPr>
          </a:p>
        </p:txBody>
      </p:sp>
      <p:sp>
        <p:nvSpPr>
          <p:cNvPr id="7" name="TextBox 6">
            <a:extLst>
              <a:ext uri="{FF2B5EF4-FFF2-40B4-BE49-F238E27FC236}">
                <a16:creationId xmlns:a16="http://schemas.microsoft.com/office/drawing/2014/main" id="{DCFF43F8-3FF7-4385-A6F3-A6201BF3D7D5}"/>
              </a:ext>
            </a:extLst>
          </p:cNvPr>
          <p:cNvSpPr txBox="1"/>
          <p:nvPr/>
        </p:nvSpPr>
        <p:spPr>
          <a:xfrm>
            <a:off x="6102220" y="444466"/>
            <a:ext cx="5663969" cy="1077218"/>
          </a:xfrm>
          <a:prstGeom prst="rect">
            <a:avLst/>
          </a:prstGeom>
          <a:noFill/>
        </p:spPr>
        <p:txBody>
          <a:bodyPr wrap="square" rtlCol="0">
            <a:spAutoFit/>
          </a:bodyPr>
          <a:lstStyle/>
          <a:p>
            <a:pPr algn="r"/>
            <a:r>
              <a:rPr lang="en-GB" sz="3600" b="1" spc="-150" dirty="0">
                <a:solidFill>
                  <a:schemeClr val="bg1"/>
                </a:solidFill>
              </a:rPr>
              <a:t>LAKE VIEW VILLA </a:t>
            </a:r>
          </a:p>
          <a:p>
            <a:pPr algn="r"/>
            <a:r>
              <a:rPr lang="en-GB" sz="2800" b="1" spc="-150" dirty="0">
                <a:solidFill>
                  <a:schemeClr val="bg1"/>
                </a:solidFill>
              </a:rPr>
              <a:t>TERRACE </a:t>
            </a:r>
            <a:endParaRPr lang="en-US" sz="2800" b="1" spc="-150" dirty="0">
              <a:solidFill>
                <a:schemeClr val="bg1"/>
              </a:solidFill>
            </a:endParaRPr>
          </a:p>
        </p:txBody>
      </p:sp>
    </p:spTree>
    <p:extLst>
      <p:ext uri="{BB962C8B-B14F-4D97-AF65-F5344CB8AC3E}">
        <p14:creationId xmlns:p14="http://schemas.microsoft.com/office/powerpoint/2010/main" val="164852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4FA5263-FB1E-44FB-B87D-7F8A48942D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307"/>
          <a:stretch/>
        </p:blipFill>
        <p:spPr>
          <a:xfrm>
            <a:off x="0" y="0"/>
            <a:ext cx="12192000" cy="6858000"/>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E143BFE2-FA48-47C3-AFBD-EDC697BD64B7}"/>
              </a:ext>
            </a:extLst>
          </p:cNvPr>
          <p:cNvSpPr txBox="1"/>
          <p:nvPr/>
        </p:nvSpPr>
        <p:spPr>
          <a:xfrm>
            <a:off x="385470" y="949624"/>
            <a:ext cx="4602244" cy="523220"/>
          </a:xfrm>
          <a:prstGeom prst="rect">
            <a:avLst/>
          </a:prstGeom>
          <a:noFill/>
        </p:spPr>
        <p:txBody>
          <a:bodyPr wrap="square" rtlCol="0">
            <a:spAutoFit/>
          </a:bodyPr>
          <a:lstStyle/>
          <a:p>
            <a:r>
              <a:rPr lang="en-GB" sz="2800" b="1" dirty="0">
                <a:solidFill>
                  <a:schemeClr val="bg1"/>
                </a:solidFill>
              </a:rPr>
              <a:t>BATHROOM </a:t>
            </a:r>
            <a:endParaRPr lang="en-US" sz="2800" b="1" dirty="0">
              <a:solidFill>
                <a:schemeClr val="bg1"/>
              </a:solidFill>
            </a:endParaRPr>
          </a:p>
        </p:txBody>
      </p:sp>
      <p:sp>
        <p:nvSpPr>
          <p:cNvPr id="6" name="TextBox 5">
            <a:extLst>
              <a:ext uri="{FF2B5EF4-FFF2-40B4-BE49-F238E27FC236}">
                <a16:creationId xmlns:a16="http://schemas.microsoft.com/office/drawing/2014/main" id="{71D74B09-3753-42E8-9072-2B3867A4CE43}"/>
              </a:ext>
            </a:extLst>
          </p:cNvPr>
          <p:cNvSpPr txBox="1"/>
          <p:nvPr/>
        </p:nvSpPr>
        <p:spPr>
          <a:xfrm>
            <a:off x="386994" y="436766"/>
            <a:ext cx="4602244" cy="646331"/>
          </a:xfrm>
          <a:prstGeom prst="rect">
            <a:avLst/>
          </a:prstGeom>
          <a:noFill/>
        </p:spPr>
        <p:txBody>
          <a:bodyPr wrap="square" rtlCol="0">
            <a:spAutoFit/>
          </a:bodyPr>
          <a:lstStyle/>
          <a:p>
            <a:r>
              <a:rPr lang="en-GB" sz="3600" b="1" spc="-150" dirty="0">
                <a:solidFill>
                  <a:schemeClr val="bg1"/>
                </a:solidFill>
              </a:rPr>
              <a:t>LAKE VIEW VILLA </a:t>
            </a:r>
            <a:endParaRPr lang="en-US" sz="3600" b="1" spc="-150" dirty="0">
              <a:solidFill>
                <a:schemeClr val="bg1"/>
              </a:solidFill>
            </a:endParaRPr>
          </a:p>
        </p:txBody>
      </p:sp>
    </p:spTree>
    <p:extLst>
      <p:ext uri="{BB962C8B-B14F-4D97-AF65-F5344CB8AC3E}">
        <p14:creationId xmlns:p14="http://schemas.microsoft.com/office/powerpoint/2010/main" val="2974798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BB5CCE-5114-4DD3-9752-60FE35A7B934}"/>
              </a:ext>
            </a:extLst>
          </p:cNvPr>
          <p:cNvPicPr>
            <a:picLocks noChangeAspect="1"/>
          </p:cNvPicPr>
          <p:nvPr/>
        </p:nvPicPr>
        <p:blipFill rotWithShape="1">
          <a:blip r:embed="rId3">
            <a:extLst>
              <a:ext uri="{28A0092B-C50C-407E-A947-70E740481C1C}">
                <a14:useLocalDpi xmlns:a14="http://schemas.microsoft.com/office/drawing/2010/main" val="0"/>
              </a:ext>
            </a:extLst>
          </a:blip>
          <a:srcRect t="2183" b="1583"/>
          <a:stretch/>
        </p:blipFill>
        <p:spPr>
          <a:xfrm>
            <a:off x="0" y="0"/>
            <a:ext cx="12265572" cy="6858000"/>
          </a:xfrm>
          <a:prstGeom prst="rect">
            <a:avLst/>
          </a:prstGeom>
        </p:spPr>
      </p:pic>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FF156FDF-DEFC-4542-B8D9-F8D10EB267C7}"/>
              </a:ext>
            </a:extLst>
          </p:cNvPr>
          <p:cNvSpPr txBox="1"/>
          <p:nvPr/>
        </p:nvSpPr>
        <p:spPr>
          <a:xfrm>
            <a:off x="381583" y="1472844"/>
            <a:ext cx="3039397" cy="1477328"/>
          </a:xfrm>
          <a:prstGeom prst="rect">
            <a:avLst/>
          </a:prstGeom>
          <a:noFill/>
        </p:spPr>
        <p:txBody>
          <a:bodyPr wrap="square" rtlCol="0">
            <a:spAutoFit/>
          </a:bodyPr>
          <a:lstStyle/>
          <a:p>
            <a:r>
              <a:rPr lang="en-GB" dirty="0">
                <a:solidFill>
                  <a:schemeClr val="bg1"/>
                </a:solidFill>
                <a:latin typeface="+mj-lt"/>
              </a:rPr>
              <a:t>Spacious, open-air bathrooms, with his and her wash basins, bathtub and outdoor shower and garden</a:t>
            </a:r>
          </a:p>
          <a:p>
            <a:pPr algn="ctr"/>
            <a:endParaRPr lang="en-US" dirty="0">
              <a:solidFill>
                <a:schemeClr val="bg1"/>
              </a:solidFill>
              <a:latin typeface="+mj-lt"/>
            </a:endParaRPr>
          </a:p>
        </p:txBody>
      </p:sp>
      <p:sp>
        <p:nvSpPr>
          <p:cNvPr id="8" name="TextBox 7">
            <a:extLst>
              <a:ext uri="{FF2B5EF4-FFF2-40B4-BE49-F238E27FC236}">
                <a16:creationId xmlns:a16="http://schemas.microsoft.com/office/drawing/2014/main" id="{5ABA0402-675B-483C-A564-CCE2FDDED8CB}"/>
              </a:ext>
            </a:extLst>
          </p:cNvPr>
          <p:cNvSpPr txBox="1"/>
          <p:nvPr/>
        </p:nvSpPr>
        <p:spPr>
          <a:xfrm>
            <a:off x="381583" y="478704"/>
            <a:ext cx="4602244" cy="646331"/>
          </a:xfrm>
          <a:prstGeom prst="rect">
            <a:avLst/>
          </a:prstGeom>
          <a:noFill/>
        </p:spPr>
        <p:txBody>
          <a:bodyPr wrap="square" rtlCol="0">
            <a:spAutoFit/>
          </a:bodyPr>
          <a:lstStyle/>
          <a:p>
            <a:r>
              <a:rPr lang="en-GB" sz="3600" b="1" spc="-150" dirty="0">
                <a:solidFill>
                  <a:schemeClr val="bg1"/>
                </a:solidFill>
              </a:rPr>
              <a:t>LAKE VIEW VILLA </a:t>
            </a:r>
            <a:endParaRPr lang="en-US" sz="3600" b="1" spc="-150" dirty="0">
              <a:solidFill>
                <a:schemeClr val="bg1"/>
              </a:solidFill>
            </a:endParaRPr>
          </a:p>
        </p:txBody>
      </p:sp>
      <p:sp>
        <p:nvSpPr>
          <p:cNvPr id="9" name="TextBox 8">
            <a:extLst>
              <a:ext uri="{FF2B5EF4-FFF2-40B4-BE49-F238E27FC236}">
                <a16:creationId xmlns:a16="http://schemas.microsoft.com/office/drawing/2014/main" id="{71EFCED1-3F18-46FF-8B47-24B5527DAC2A}"/>
              </a:ext>
            </a:extLst>
          </p:cNvPr>
          <p:cNvSpPr txBox="1"/>
          <p:nvPr/>
        </p:nvSpPr>
        <p:spPr>
          <a:xfrm>
            <a:off x="385470" y="949624"/>
            <a:ext cx="4602244" cy="523220"/>
          </a:xfrm>
          <a:prstGeom prst="rect">
            <a:avLst/>
          </a:prstGeom>
          <a:noFill/>
        </p:spPr>
        <p:txBody>
          <a:bodyPr wrap="square" rtlCol="0">
            <a:spAutoFit/>
          </a:bodyPr>
          <a:lstStyle/>
          <a:p>
            <a:r>
              <a:rPr lang="en-GB" sz="2800" b="1" dirty="0">
                <a:solidFill>
                  <a:schemeClr val="bg1"/>
                </a:solidFill>
              </a:rPr>
              <a:t>BATHROOM </a:t>
            </a:r>
            <a:endParaRPr lang="en-US" sz="2800" b="1" dirty="0">
              <a:solidFill>
                <a:schemeClr val="bg1"/>
              </a:solidFill>
            </a:endParaRPr>
          </a:p>
        </p:txBody>
      </p:sp>
    </p:spTree>
    <p:extLst>
      <p:ext uri="{BB962C8B-B14F-4D97-AF65-F5344CB8AC3E}">
        <p14:creationId xmlns:p14="http://schemas.microsoft.com/office/powerpoint/2010/main" val="3161961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5675317B-E571-48A3-A3D1-4313E82BC63B}"/>
              </a:ext>
            </a:extLst>
          </p:cNvPr>
          <p:cNvSpPr txBox="1"/>
          <p:nvPr/>
        </p:nvSpPr>
        <p:spPr>
          <a:xfrm>
            <a:off x="408039" y="2146569"/>
            <a:ext cx="2440097" cy="2746457"/>
          </a:xfrm>
          <a:prstGeom prst="rect">
            <a:avLst/>
          </a:prstGeom>
          <a:noFill/>
        </p:spPr>
        <p:txBody>
          <a:bodyPr wrap="square">
            <a:spAutoFit/>
          </a:bodyPr>
          <a:lstStyle/>
          <a:p>
            <a:pPr algn="ctr">
              <a:lnSpc>
                <a:spcPct val="107000"/>
              </a:lnSpc>
              <a:spcAft>
                <a:spcPts val="800"/>
              </a:spcAft>
            </a:pPr>
            <a:r>
              <a:rPr lang="en-US" sz="1800" dirty="0">
                <a:solidFill>
                  <a:srgbClr val="87674F"/>
                </a:solidFill>
                <a:effectLst/>
                <a:latin typeface="Calibri Light" panose="020F0302020204030204" pitchFamily="34" charset="0"/>
                <a:ea typeface="Calibri" panose="020F0502020204030204" pitchFamily="34" charset="0"/>
                <a:cs typeface="Times New Roman" panose="02020603050405020304" pitchFamily="18" charset="0"/>
              </a:rPr>
              <a:t>Interwoven with the nature, our villas fuse local materials with contemporary interiors designed for maximum sensual discovery, ultimate comfort, privacy and total immersion in nature.  </a:t>
            </a:r>
            <a:endParaRPr lang="en-US" sz="2400" dirty="0">
              <a:solidFill>
                <a:srgbClr val="87674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6B51D5B-C1DD-4577-BBE7-F6A35A89BCF7}"/>
              </a:ext>
            </a:extLst>
          </p:cNvPr>
          <p:cNvSpPr txBox="1"/>
          <p:nvPr/>
        </p:nvSpPr>
        <p:spPr>
          <a:xfrm>
            <a:off x="264242" y="1968459"/>
            <a:ext cx="462115" cy="707886"/>
          </a:xfrm>
          <a:prstGeom prst="rect">
            <a:avLst/>
          </a:prstGeom>
          <a:noFill/>
        </p:spPr>
        <p:txBody>
          <a:bodyPr wrap="square" rtlCol="0">
            <a:spAutoFit/>
          </a:bodyPr>
          <a:lstStyle/>
          <a:p>
            <a:r>
              <a:rPr lang="en-GB" sz="4000" dirty="0">
                <a:solidFill>
                  <a:srgbClr val="00B140"/>
                </a:solidFill>
              </a:rPr>
              <a:t>“</a:t>
            </a:r>
            <a:endParaRPr lang="en-US" sz="4000" dirty="0">
              <a:solidFill>
                <a:srgbClr val="00B140"/>
              </a:solidFill>
            </a:endParaRPr>
          </a:p>
        </p:txBody>
      </p:sp>
      <p:sp>
        <p:nvSpPr>
          <p:cNvPr id="7" name="TextBox 6">
            <a:extLst>
              <a:ext uri="{FF2B5EF4-FFF2-40B4-BE49-F238E27FC236}">
                <a16:creationId xmlns:a16="http://schemas.microsoft.com/office/drawing/2014/main" id="{AC61D544-3073-4252-A469-7371EAD1E99E}"/>
              </a:ext>
            </a:extLst>
          </p:cNvPr>
          <p:cNvSpPr txBox="1"/>
          <p:nvPr/>
        </p:nvSpPr>
        <p:spPr>
          <a:xfrm>
            <a:off x="2542525" y="4539083"/>
            <a:ext cx="462115" cy="707886"/>
          </a:xfrm>
          <a:prstGeom prst="rect">
            <a:avLst/>
          </a:prstGeom>
          <a:noFill/>
        </p:spPr>
        <p:txBody>
          <a:bodyPr wrap="square" rtlCol="0">
            <a:spAutoFit/>
          </a:bodyPr>
          <a:lstStyle/>
          <a:p>
            <a:r>
              <a:rPr lang="en-GB" sz="4000" dirty="0">
                <a:solidFill>
                  <a:srgbClr val="00B140"/>
                </a:solidFill>
              </a:rPr>
              <a:t>”</a:t>
            </a:r>
            <a:endParaRPr lang="en-US" sz="4000" dirty="0">
              <a:solidFill>
                <a:srgbClr val="00B140"/>
              </a:solidFill>
            </a:endParaRPr>
          </a:p>
        </p:txBody>
      </p:sp>
      <p:pic>
        <p:nvPicPr>
          <p:cNvPr id="10" name="Picture 9">
            <a:extLst>
              <a:ext uri="{FF2B5EF4-FFF2-40B4-BE49-F238E27FC236}">
                <a16:creationId xmlns:a16="http://schemas.microsoft.com/office/drawing/2014/main" id="{331FCCD3-029A-422D-A0D8-32A0D8F78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898" y="0"/>
            <a:ext cx="8875776" cy="6858000"/>
          </a:xfrm>
          <a:prstGeom prst="rect">
            <a:avLst/>
          </a:prstGeom>
        </p:spPr>
      </p:pic>
      <p:sp>
        <p:nvSpPr>
          <p:cNvPr id="2" name="TextBox 1">
            <a:extLst>
              <a:ext uri="{FF2B5EF4-FFF2-40B4-BE49-F238E27FC236}">
                <a16:creationId xmlns:a16="http://schemas.microsoft.com/office/drawing/2014/main" id="{FF6C64EC-52EF-4222-B7D0-61366F39B609}"/>
              </a:ext>
            </a:extLst>
          </p:cNvPr>
          <p:cNvSpPr txBox="1"/>
          <p:nvPr/>
        </p:nvSpPr>
        <p:spPr>
          <a:xfrm>
            <a:off x="8083685" y="5739825"/>
            <a:ext cx="3613015" cy="584775"/>
          </a:xfrm>
          <a:prstGeom prst="rect">
            <a:avLst/>
          </a:prstGeom>
          <a:noFill/>
        </p:spPr>
        <p:txBody>
          <a:bodyPr wrap="square" rtlCol="0">
            <a:spAutoFit/>
          </a:bodyPr>
          <a:lstStyle/>
          <a:p>
            <a:pPr algn="r"/>
            <a:r>
              <a:rPr lang="en-GB" sz="1600" i="1" dirty="0">
                <a:solidFill>
                  <a:schemeClr val="bg1"/>
                </a:solidFill>
              </a:rPr>
              <a:t>Catch golden rays of the afternoon sun as you stroll through island !</a:t>
            </a:r>
            <a:endParaRPr lang="en-US" i="1" dirty="0">
              <a:solidFill>
                <a:schemeClr val="bg1"/>
              </a:solidFill>
            </a:endParaRPr>
          </a:p>
        </p:txBody>
      </p:sp>
    </p:spTree>
    <p:extLst>
      <p:ext uri="{BB962C8B-B14F-4D97-AF65-F5344CB8AC3E}">
        <p14:creationId xmlns:p14="http://schemas.microsoft.com/office/powerpoint/2010/main" val="3196905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C8605D6-F300-48BF-9446-6B69DD36B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B936DF26-E218-4CC2-A8FF-63A46836DA01}"/>
              </a:ext>
            </a:extLst>
          </p:cNvPr>
          <p:cNvSpPr txBox="1"/>
          <p:nvPr/>
        </p:nvSpPr>
        <p:spPr>
          <a:xfrm>
            <a:off x="398567" y="1521684"/>
            <a:ext cx="4719485" cy="1477328"/>
          </a:xfrm>
          <a:prstGeom prst="rect">
            <a:avLst/>
          </a:prstGeom>
          <a:noFill/>
        </p:spPr>
        <p:txBody>
          <a:bodyPr wrap="square">
            <a:spAutoFit/>
          </a:bodyPr>
          <a:lstStyle/>
          <a:p>
            <a:pPr marL="285750" indent="-285750">
              <a:buFont typeface="Wingdings" panose="05000000000000000000" pitchFamily="2" charset="2"/>
              <a:buChar char="§"/>
            </a:pPr>
            <a:r>
              <a:rPr lang="en-GB" b="1" dirty="0">
                <a:solidFill>
                  <a:schemeClr val="bg1"/>
                </a:solidFill>
                <a:effectLst/>
                <a:latin typeface="Calibri Light" panose="020F0302020204030204" pitchFamily="34" charset="0"/>
                <a:ea typeface="Calibri" panose="020F0502020204030204" pitchFamily="34" charset="0"/>
              </a:rPr>
              <a:t>Faces the ocean</a:t>
            </a:r>
          </a:p>
          <a:p>
            <a:pPr marL="285750" indent="-285750">
              <a:buFont typeface="Wingdings" panose="05000000000000000000" pitchFamily="2" charset="2"/>
              <a:buChar char="§"/>
            </a:pPr>
            <a:r>
              <a:rPr lang="en-GB" b="1" dirty="0">
                <a:solidFill>
                  <a:schemeClr val="bg1"/>
                </a:solidFill>
                <a:effectLst/>
                <a:latin typeface="Calibri Light" panose="020F0302020204030204" pitchFamily="34" charset="0"/>
                <a:ea typeface="Calibri" panose="020F0502020204030204" pitchFamily="34" charset="0"/>
              </a:rPr>
              <a:t>Offer incredible views of the ocean </a:t>
            </a:r>
          </a:p>
          <a:p>
            <a:pPr marL="285750" indent="-285750">
              <a:buFont typeface="Wingdings" panose="05000000000000000000" pitchFamily="2" charset="2"/>
              <a:buChar char="§"/>
            </a:pPr>
            <a:r>
              <a:rPr lang="en-GB" b="1" dirty="0">
                <a:solidFill>
                  <a:schemeClr val="bg1"/>
                </a:solidFill>
                <a:latin typeface="Calibri Light" panose="020F0302020204030204" pitchFamily="34" charset="0"/>
              </a:rPr>
              <a:t>Size: 77 sqm </a:t>
            </a:r>
          </a:p>
          <a:p>
            <a:pPr marL="285750" indent="-285750">
              <a:buFont typeface="Wingdings" panose="05000000000000000000" pitchFamily="2" charset="2"/>
              <a:buChar char="§"/>
            </a:pPr>
            <a:r>
              <a:rPr lang="en-GB" b="1" dirty="0">
                <a:solidFill>
                  <a:schemeClr val="bg1"/>
                </a:solidFill>
                <a:latin typeface="Calibri Light" panose="020F0302020204030204" pitchFamily="34" charset="0"/>
              </a:rPr>
              <a:t>44 units</a:t>
            </a:r>
          </a:p>
          <a:p>
            <a:endParaRPr lang="en-US" b="1" dirty="0">
              <a:solidFill>
                <a:schemeClr val="bg1"/>
              </a:solidFill>
            </a:endParaRPr>
          </a:p>
        </p:txBody>
      </p:sp>
      <p:sp>
        <p:nvSpPr>
          <p:cNvPr id="6" name="TextBox 5">
            <a:extLst>
              <a:ext uri="{FF2B5EF4-FFF2-40B4-BE49-F238E27FC236}">
                <a16:creationId xmlns:a16="http://schemas.microsoft.com/office/drawing/2014/main" id="{2F6F3A56-1D76-4459-BDA9-C0898518E46E}"/>
              </a:ext>
            </a:extLst>
          </p:cNvPr>
          <p:cNvSpPr txBox="1"/>
          <p:nvPr/>
        </p:nvSpPr>
        <p:spPr>
          <a:xfrm>
            <a:off x="400091" y="444466"/>
            <a:ext cx="5663969" cy="1077218"/>
          </a:xfrm>
          <a:prstGeom prst="rect">
            <a:avLst/>
          </a:prstGeom>
          <a:noFill/>
        </p:spPr>
        <p:txBody>
          <a:bodyPr wrap="square" rtlCol="0">
            <a:spAutoFit/>
          </a:bodyPr>
          <a:lstStyle/>
          <a:p>
            <a:r>
              <a:rPr lang="en-GB" sz="3600" b="1" spc="-150" dirty="0">
                <a:solidFill>
                  <a:schemeClr val="bg1"/>
                </a:solidFill>
              </a:rPr>
              <a:t>OCEAN VIEW VILLA </a:t>
            </a:r>
          </a:p>
          <a:p>
            <a:r>
              <a:rPr lang="en-GB" sz="2800" b="1" spc="-150" dirty="0">
                <a:solidFill>
                  <a:schemeClr val="bg1"/>
                </a:solidFill>
              </a:rPr>
              <a:t>BEDROOM</a:t>
            </a:r>
            <a:endParaRPr lang="en-US" sz="2800" b="1" spc="-150" dirty="0">
              <a:solidFill>
                <a:schemeClr val="bg1"/>
              </a:solidFill>
            </a:endParaRPr>
          </a:p>
        </p:txBody>
      </p:sp>
    </p:spTree>
    <p:extLst>
      <p:ext uri="{BB962C8B-B14F-4D97-AF65-F5344CB8AC3E}">
        <p14:creationId xmlns:p14="http://schemas.microsoft.com/office/powerpoint/2010/main" val="757099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63DE9-1AAD-4CD8-A5D2-3411E4B894F1}"/>
              </a:ext>
            </a:extLst>
          </p:cNvPr>
          <p:cNvPicPr>
            <a:picLocks noChangeAspect="1"/>
          </p:cNvPicPr>
          <p:nvPr/>
        </p:nvPicPr>
        <p:blipFill rotWithShape="1">
          <a:blip r:embed="rId2">
            <a:extLst>
              <a:ext uri="{28A0092B-C50C-407E-A947-70E740481C1C}">
                <a14:useLocalDpi xmlns:a14="http://schemas.microsoft.com/office/drawing/2010/main" val="0"/>
              </a:ext>
            </a:extLst>
          </a:blip>
          <a:srcRect r="86"/>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8D6AB320-4352-4ED3-852F-64AC0030BA8D}"/>
              </a:ext>
            </a:extLst>
          </p:cNvPr>
          <p:cNvSpPr txBox="1"/>
          <p:nvPr/>
        </p:nvSpPr>
        <p:spPr>
          <a:xfrm>
            <a:off x="481781" y="1322125"/>
            <a:ext cx="4955458" cy="675762"/>
          </a:xfrm>
          <a:prstGeom prst="rect">
            <a:avLst/>
          </a:prstGeom>
          <a:noFill/>
        </p:spPr>
        <p:txBody>
          <a:bodyPr wrap="square" rtlCol="0">
            <a:spAutoFit/>
          </a:bodyPr>
          <a:lstStyle/>
          <a:p>
            <a:pPr marL="285750" indent="-285750">
              <a:lnSpc>
                <a:spcPct val="107000"/>
              </a:lnSpc>
              <a:spcAft>
                <a:spcPts val="800"/>
              </a:spcAft>
              <a:buFont typeface="Wingdings" panose="05000000000000000000" pitchFamily="2" charset="2"/>
              <a:buChar char="§"/>
            </a:pPr>
            <a:endParaRPr lang="en-US" sz="12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endParaRPr lang="en-US" sz="18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89E150C-D013-49C0-8EEE-C4C993248506}"/>
              </a:ext>
            </a:extLst>
          </p:cNvPr>
          <p:cNvSpPr txBox="1"/>
          <p:nvPr/>
        </p:nvSpPr>
        <p:spPr>
          <a:xfrm>
            <a:off x="397699" y="3767676"/>
            <a:ext cx="3459598" cy="2893100"/>
          </a:xfrm>
          <a:prstGeom prst="rect">
            <a:avLst/>
          </a:prstGeom>
          <a:noFill/>
        </p:spPr>
        <p:txBody>
          <a:bodyPr wrap="square">
            <a:spAutoFit/>
          </a:bodyPr>
          <a:lstStyle/>
          <a:p>
            <a:pPr marL="285750" indent="-285750">
              <a:buFont typeface="Wingdings" panose="05000000000000000000" pitchFamily="2" charset="2"/>
              <a:buChar char="§"/>
            </a:pPr>
            <a:r>
              <a:rPr lang="en-GB" sz="1400" dirty="0">
                <a:solidFill>
                  <a:schemeClr val="bg1"/>
                </a:solidFill>
                <a:latin typeface="Calibri Light" panose="020F0302020204030204" pitchFamily="34" charset="0"/>
                <a:ea typeface="Calibri" panose="020F0502020204030204" pitchFamily="34" charset="0"/>
              </a:rPr>
              <a:t>King size bed</a:t>
            </a:r>
            <a:endParaRPr lang="en-GB" sz="1400" dirty="0">
              <a:solidFill>
                <a:schemeClr val="bg1"/>
              </a:solidFill>
              <a:effectLst/>
              <a:latin typeface="Calibri Light" panose="020F0302020204030204" pitchFamily="34" charset="0"/>
              <a:ea typeface="Calibri" panose="020F0502020204030204" pitchFamily="34" charset="0"/>
            </a:endParaRPr>
          </a:p>
          <a:p>
            <a:pPr marL="285750" indent="-285750">
              <a:buFont typeface="Wingdings" panose="05000000000000000000" pitchFamily="2" charset="2"/>
              <a:buChar char="§"/>
            </a:pPr>
            <a:r>
              <a:rPr lang="en-GB" sz="1400" dirty="0">
                <a:solidFill>
                  <a:schemeClr val="bg1"/>
                </a:solidFill>
                <a:effectLst/>
                <a:latin typeface="Calibri Light" panose="020F0302020204030204" pitchFamily="34" charset="0"/>
                <a:ea typeface="Calibri" panose="020F0502020204030204" pitchFamily="34" charset="0"/>
              </a:rPr>
              <a:t>Smart TV </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Telephone</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Personal Safe</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Tea and Coffee making facility</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Hair dryer</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AC and fan</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Bathrobes and bathroom amenities</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Out door shower</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Private terrace with daybed</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Out door chairs and coffee table</a:t>
            </a:r>
          </a:p>
          <a:p>
            <a:pPr marL="285750" indent="-285750">
              <a:buFont typeface="Wingdings" panose="05000000000000000000" pitchFamily="2" charset="2"/>
              <a:buChar char="§"/>
            </a:pPr>
            <a:r>
              <a:rPr lang="en-GB" sz="1400" dirty="0">
                <a:solidFill>
                  <a:schemeClr val="bg1"/>
                </a:solidFill>
                <a:latin typeface="Calibri Light" panose="020F0302020204030204" pitchFamily="34" charset="0"/>
              </a:rPr>
              <a:t>Sun loungers</a:t>
            </a:r>
          </a:p>
          <a:p>
            <a:pPr marL="285750" indent="-285750">
              <a:buFont typeface="Wingdings" panose="05000000000000000000" pitchFamily="2" charset="2"/>
              <a:buChar char="§"/>
            </a:pPr>
            <a:endParaRPr lang="en-GB" sz="1400" dirty="0">
              <a:solidFill>
                <a:schemeClr val="bg1"/>
              </a:solidFill>
              <a:latin typeface="Calibri Light" panose="020F0302020204030204" pitchFamily="34" charset="0"/>
            </a:endParaRPr>
          </a:p>
        </p:txBody>
      </p:sp>
      <p:sp>
        <p:nvSpPr>
          <p:cNvPr id="11" name="TextBox 10">
            <a:extLst>
              <a:ext uri="{FF2B5EF4-FFF2-40B4-BE49-F238E27FC236}">
                <a16:creationId xmlns:a16="http://schemas.microsoft.com/office/drawing/2014/main" id="{71D6BDA0-848C-4CB0-ABB1-B04D61B9BDA7}"/>
              </a:ext>
            </a:extLst>
          </p:cNvPr>
          <p:cNvSpPr txBox="1"/>
          <p:nvPr/>
        </p:nvSpPr>
        <p:spPr>
          <a:xfrm>
            <a:off x="397699" y="1521684"/>
            <a:ext cx="2539536" cy="1667444"/>
          </a:xfrm>
          <a:prstGeom prst="rect">
            <a:avLst/>
          </a:prstGeom>
          <a:noFill/>
        </p:spPr>
        <p:txBody>
          <a:bodyPr wrap="square" rtlCol="0">
            <a:spAutoFit/>
          </a:bodyPr>
          <a:lstStyle/>
          <a:p>
            <a:pPr>
              <a:lnSpc>
                <a:spcPct val="107000"/>
              </a:lnSpc>
              <a:spcAft>
                <a:spcPts val="800"/>
              </a:spcAft>
            </a:pPr>
            <a:r>
              <a:rPr lang="en-US" sz="18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Our villas offer all modern comforts including:</a:t>
            </a:r>
          </a:p>
          <a:p>
            <a:pPr marL="285750" indent="-285750">
              <a:lnSpc>
                <a:spcPct val="107000"/>
              </a:lnSpc>
              <a:spcAft>
                <a:spcPts val="800"/>
              </a:spcAft>
              <a:buFont typeface="Wingdings" panose="05000000000000000000" pitchFamily="2" charset="2"/>
              <a:buChar char="§"/>
            </a:pPr>
            <a:endParaRPr lang="en-US" sz="12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
            </a:pPr>
            <a:endParaRPr lang="en-US" sz="18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199E444-4B98-4841-9878-7A1FB073005F}"/>
              </a:ext>
            </a:extLst>
          </p:cNvPr>
          <p:cNvSpPr txBox="1"/>
          <p:nvPr/>
        </p:nvSpPr>
        <p:spPr>
          <a:xfrm>
            <a:off x="400091" y="444466"/>
            <a:ext cx="5663969" cy="1077218"/>
          </a:xfrm>
          <a:prstGeom prst="rect">
            <a:avLst/>
          </a:prstGeom>
          <a:noFill/>
        </p:spPr>
        <p:txBody>
          <a:bodyPr wrap="square" rtlCol="0">
            <a:spAutoFit/>
          </a:bodyPr>
          <a:lstStyle/>
          <a:p>
            <a:r>
              <a:rPr lang="en-GB" sz="3600" b="1" spc="-150" dirty="0">
                <a:solidFill>
                  <a:schemeClr val="bg1"/>
                </a:solidFill>
              </a:rPr>
              <a:t>OCEAN VIEW VILLA </a:t>
            </a:r>
          </a:p>
          <a:p>
            <a:r>
              <a:rPr lang="en-GB" sz="2800" b="1" spc="-150" dirty="0">
                <a:solidFill>
                  <a:schemeClr val="bg1"/>
                </a:solidFill>
              </a:rPr>
              <a:t>BEDROOM</a:t>
            </a:r>
            <a:endParaRPr lang="en-US" sz="2800" b="1" spc="-150" dirty="0">
              <a:solidFill>
                <a:schemeClr val="bg1"/>
              </a:solidFill>
            </a:endParaRPr>
          </a:p>
        </p:txBody>
      </p:sp>
    </p:spTree>
    <p:extLst>
      <p:ext uri="{BB962C8B-B14F-4D97-AF65-F5344CB8AC3E}">
        <p14:creationId xmlns:p14="http://schemas.microsoft.com/office/powerpoint/2010/main" val="4071934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1C28A7-4C2B-41B2-ADB2-0CA1484E7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181CF4D6-C1DF-4AFB-A73F-7F27FB9901A3}"/>
              </a:ext>
            </a:extLst>
          </p:cNvPr>
          <p:cNvSpPr txBox="1"/>
          <p:nvPr/>
        </p:nvSpPr>
        <p:spPr>
          <a:xfrm>
            <a:off x="402130" y="1497963"/>
            <a:ext cx="4072939" cy="1200329"/>
          </a:xfrm>
          <a:prstGeom prst="rect">
            <a:avLst/>
          </a:prstGeom>
          <a:noFill/>
        </p:spPr>
        <p:txBody>
          <a:bodyPr wrap="square">
            <a:spAutoFit/>
          </a:bodyPr>
          <a:lstStyle/>
          <a:p>
            <a:r>
              <a:rPr lang="en-GB" sz="1800" dirty="0">
                <a:solidFill>
                  <a:schemeClr val="bg1"/>
                </a:solidFill>
                <a:effectLst/>
                <a:latin typeface="Calibri Light" panose="020F0302020204030204" pitchFamily="34" charset="0"/>
                <a:ea typeface="Calibri" panose="020F0502020204030204" pitchFamily="34" charset="0"/>
              </a:rPr>
              <a:t>Tucked in lush foliage and flanked by the gently swaying palms, the Ocean View Villas offers ultimate privacy and breath-taking views of the Indian ocean. </a:t>
            </a:r>
            <a:endParaRPr lang="en-US" dirty="0">
              <a:solidFill>
                <a:schemeClr val="bg1"/>
              </a:solidFill>
            </a:endParaRPr>
          </a:p>
        </p:txBody>
      </p:sp>
      <p:sp>
        <p:nvSpPr>
          <p:cNvPr id="6" name="TextBox 5">
            <a:extLst>
              <a:ext uri="{FF2B5EF4-FFF2-40B4-BE49-F238E27FC236}">
                <a16:creationId xmlns:a16="http://schemas.microsoft.com/office/drawing/2014/main" id="{C738A144-A151-4283-8D46-7FBFFC333A58}"/>
              </a:ext>
            </a:extLst>
          </p:cNvPr>
          <p:cNvSpPr txBox="1"/>
          <p:nvPr/>
        </p:nvSpPr>
        <p:spPr>
          <a:xfrm>
            <a:off x="402130" y="420745"/>
            <a:ext cx="5663969" cy="1077218"/>
          </a:xfrm>
          <a:prstGeom prst="rect">
            <a:avLst/>
          </a:prstGeom>
          <a:noFill/>
        </p:spPr>
        <p:txBody>
          <a:bodyPr wrap="square" rtlCol="0">
            <a:spAutoFit/>
          </a:bodyPr>
          <a:lstStyle/>
          <a:p>
            <a:r>
              <a:rPr lang="en-GB" sz="3600" b="1" spc="-150" dirty="0">
                <a:solidFill>
                  <a:schemeClr val="bg1"/>
                </a:solidFill>
              </a:rPr>
              <a:t>OCEAN VIEW VILLA </a:t>
            </a:r>
          </a:p>
          <a:p>
            <a:r>
              <a:rPr lang="en-GB" sz="2800" b="1" spc="-150" dirty="0">
                <a:solidFill>
                  <a:schemeClr val="bg1"/>
                </a:solidFill>
              </a:rPr>
              <a:t>BEDROOM</a:t>
            </a:r>
            <a:endParaRPr lang="en-US" sz="2800" b="1" spc="-150" dirty="0">
              <a:solidFill>
                <a:schemeClr val="bg1"/>
              </a:solidFill>
            </a:endParaRPr>
          </a:p>
        </p:txBody>
      </p:sp>
    </p:spTree>
    <p:extLst>
      <p:ext uri="{BB962C8B-B14F-4D97-AF65-F5344CB8AC3E}">
        <p14:creationId xmlns:p14="http://schemas.microsoft.com/office/powerpoint/2010/main" val="778507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ontent Placeholder 27">
            <a:extLst>
              <a:ext uri="{FF2B5EF4-FFF2-40B4-BE49-F238E27FC236}">
                <a16:creationId xmlns:a16="http://schemas.microsoft.com/office/drawing/2014/main" id="{D0BCB667-60D1-45F9-809B-CD7FEF2A14E3}"/>
              </a:ext>
            </a:extLst>
          </p:cNvPr>
          <p:cNvSpPr>
            <a:spLocks noGrp="1"/>
          </p:cNvSpPr>
          <p:nvPr>
            <p:ph idx="1"/>
          </p:nvPr>
        </p:nvSpPr>
        <p:spPr>
          <a:xfrm>
            <a:off x="8039100" y="499574"/>
            <a:ext cx="3657600" cy="5678902"/>
          </a:xfrm>
        </p:spPr>
        <p:txBody>
          <a:bodyPr>
            <a:normAutofit lnSpcReduction="10000"/>
          </a:bodyPr>
          <a:lstStyle/>
          <a:p>
            <a:pPr marL="0" indent="0">
              <a:lnSpc>
                <a:spcPct val="100000"/>
              </a:lnSpc>
              <a:spcBef>
                <a:spcPts val="0"/>
              </a:spcBef>
              <a:buNone/>
            </a:pPr>
            <a:r>
              <a:rPr lang="en-GB" sz="3200" b="1" spc="300" dirty="0">
                <a:solidFill>
                  <a:srgbClr val="00B140"/>
                </a:solidFill>
                <a:ea typeface="Verdana" panose="020B0604030504040204" pitchFamily="34" charset="0"/>
              </a:rPr>
              <a:t>RAHAA </a:t>
            </a:r>
          </a:p>
          <a:p>
            <a:pPr marL="0" indent="0">
              <a:lnSpc>
                <a:spcPct val="100000"/>
              </a:lnSpc>
              <a:spcBef>
                <a:spcPts val="0"/>
              </a:spcBef>
              <a:buNone/>
            </a:pPr>
            <a:r>
              <a:rPr lang="en-GB" sz="3200" spc="300" dirty="0">
                <a:solidFill>
                  <a:srgbClr val="DAA474"/>
                </a:solidFill>
                <a:ea typeface="Verdana" panose="020B0604030504040204" pitchFamily="34" charset="0"/>
              </a:rPr>
              <a:t>RESORT FACTS</a:t>
            </a:r>
          </a:p>
          <a:p>
            <a:pPr marL="0" indent="0">
              <a:lnSpc>
                <a:spcPct val="100000"/>
              </a:lnSpc>
              <a:spcBef>
                <a:spcPts val="0"/>
              </a:spcBef>
              <a:buNone/>
            </a:pPr>
            <a:r>
              <a:rPr lang="en-GB" sz="3200" spc="300" dirty="0">
                <a:solidFill>
                  <a:srgbClr val="DAA474"/>
                </a:solidFill>
                <a:ea typeface="Verdana" panose="020B0604030504040204" pitchFamily="34" charset="0"/>
              </a:rPr>
              <a:t> </a:t>
            </a:r>
          </a:p>
          <a:p>
            <a:pPr>
              <a:lnSpc>
                <a:spcPct val="100000"/>
              </a:lnSpc>
              <a:buFont typeface="Wingdings" panose="05000000000000000000" pitchFamily="2" charset="2"/>
              <a:buChar char="§"/>
            </a:pPr>
            <a:r>
              <a:rPr lang="en-GB" sz="1400" dirty="0">
                <a:solidFill>
                  <a:schemeClr val="tx1">
                    <a:lumMod val="65000"/>
                    <a:lumOff val="35000"/>
                  </a:schemeClr>
                </a:solidFill>
                <a:latin typeface="+mj-lt"/>
              </a:rPr>
              <a:t>4-star Resort </a:t>
            </a:r>
          </a:p>
          <a:p>
            <a:pPr>
              <a:lnSpc>
                <a:spcPct val="100000"/>
              </a:lnSpc>
              <a:buFont typeface="Wingdings" panose="05000000000000000000" pitchFamily="2" charset="2"/>
              <a:buChar char="§"/>
            </a:pPr>
            <a:r>
              <a:rPr lang="en-GB" sz="1400" dirty="0">
                <a:solidFill>
                  <a:schemeClr val="tx1">
                    <a:lumMod val="65000"/>
                    <a:lumOff val="35000"/>
                  </a:schemeClr>
                </a:solidFill>
                <a:latin typeface="+mj-lt"/>
              </a:rPr>
              <a:t>Located In Untouched </a:t>
            </a:r>
            <a:r>
              <a:rPr lang="en-GB" sz="1400" dirty="0" err="1">
                <a:solidFill>
                  <a:schemeClr val="tx1">
                    <a:lumMod val="65000"/>
                    <a:lumOff val="35000"/>
                  </a:schemeClr>
                </a:solidFill>
                <a:latin typeface="+mj-lt"/>
              </a:rPr>
              <a:t>Laamu</a:t>
            </a:r>
            <a:r>
              <a:rPr lang="en-GB" sz="1400" dirty="0">
                <a:solidFill>
                  <a:schemeClr val="tx1">
                    <a:lumMod val="65000"/>
                    <a:lumOff val="35000"/>
                  </a:schemeClr>
                </a:solidFill>
                <a:latin typeface="+mj-lt"/>
              </a:rPr>
              <a:t> Atoll</a:t>
            </a:r>
          </a:p>
          <a:p>
            <a:pPr>
              <a:lnSpc>
                <a:spcPct val="100000"/>
              </a:lnSpc>
              <a:buFont typeface="Wingdings" panose="05000000000000000000" pitchFamily="2" charset="2"/>
              <a:buChar char="§"/>
            </a:pPr>
            <a:r>
              <a:rPr lang="en-GB" sz="1400" dirty="0">
                <a:solidFill>
                  <a:schemeClr val="tx1">
                    <a:lumMod val="65000"/>
                    <a:lumOff val="35000"/>
                  </a:schemeClr>
                </a:solidFill>
                <a:latin typeface="+mj-lt"/>
              </a:rPr>
              <a:t>Privately owned and operated</a:t>
            </a:r>
          </a:p>
          <a:p>
            <a:pPr>
              <a:lnSpc>
                <a:spcPct val="100000"/>
              </a:lnSpc>
              <a:buFont typeface="Wingdings" panose="05000000000000000000" pitchFamily="2" charset="2"/>
              <a:buChar char="§"/>
            </a:pPr>
            <a:r>
              <a:rPr lang="en-GB" sz="1400" dirty="0">
                <a:solidFill>
                  <a:schemeClr val="tx1">
                    <a:lumMod val="65000"/>
                    <a:lumOff val="35000"/>
                  </a:schemeClr>
                </a:solidFill>
                <a:latin typeface="+mj-lt"/>
              </a:rPr>
              <a:t>Saltwater Lake – Unique Feature</a:t>
            </a:r>
          </a:p>
          <a:p>
            <a:pPr>
              <a:lnSpc>
                <a:spcPct val="100000"/>
              </a:lnSpc>
              <a:buFont typeface="Wingdings" panose="05000000000000000000" pitchFamily="2" charset="2"/>
              <a:buChar char="§"/>
            </a:pPr>
            <a:r>
              <a:rPr lang="en-GB" sz="1400" dirty="0">
                <a:solidFill>
                  <a:schemeClr val="tx1">
                    <a:lumMod val="65000"/>
                    <a:lumOff val="35000"/>
                  </a:schemeClr>
                </a:solidFill>
                <a:latin typeface="+mj-lt"/>
              </a:rPr>
              <a:t>Island With Natural Beauty, Long Stretches Of Beaches, Lush Vegetation</a:t>
            </a:r>
          </a:p>
          <a:p>
            <a:pPr>
              <a:lnSpc>
                <a:spcPct val="100000"/>
              </a:lnSpc>
              <a:buFont typeface="Wingdings" panose="05000000000000000000" pitchFamily="2" charset="2"/>
              <a:buChar char="§"/>
            </a:pPr>
            <a:r>
              <a:rPr lang="en-GB" sz="1400" dirty="0">
                <a:solidFill>
                  <a:schemeClr val="tx1">
                    <a:lumMod val="65000"/>
                    <a:lumOff val="35000"/>
                  </a:schemeClr>
                </a:solidFill>
                <a:latin typeface="+mj-lt"/>
              </a:rPr>
              <a:t>Incredible Diving And Snorkelling </a:t>
            </a:r>
          </a:p>
          <a:p>
            <a:pPr algn="just">
              <a:lnSpc>
                <a:spcPct val="100000"/>
              </a:lnSpc>
              <a:buFont typeface="Wingdings" panose="05000000000000000000" pitchFamily="2" charset="2"/>
              <a:buChar char="§"/>
            </a:pPr>
            <a:r>
              <a:rPr lang="en-GB" sz="1400" dirty="0">
                <a:solidFill>
                  <a:schemeClr val="tx1">
                    <a:lumMod val="65000"/>
                    <a:lumOff val="35000"/>
                  </a:schemeClr>
                </a:solidFill>
                <a:latin typeface="+mj-lt"/>
              </a:rPr>
              <a:t>One of only two Resorts in </a:t>
            </a:r>
            <a:r>
              <a:rPr lang="en-GB" sz="1400" dirty="0" err="1">
                <a:solidFill>
                  <a:schemeClr val="tx1">
                    <a:lumMod val="65000"/>
                    <a:lumOff val="35000"/>
                  </a:schemeClr>
                </a:solidFill>
                <a:latin typeface="+mj-lt"/>
              </a:rPr>
              <a:t>Laamu</a:t>
            </a:r>
            <a:r>
              <a:rPr lang="en-GB" sz="1400" dirty="0">
                <a:solidFill>
                  <a:schemeClr val="tx1">
                    <a:lumMod val="65000"/>
                    <a:lumOff val="35000"/>
                  </a:schemeClr>
                </a:solidFill>
                <a:latin typeface="+mj-lt"/>
              </a:rPr>
              <a:t> Atoll </a:t>
            </a:r>
          </a:p>
          <a:p>
            <a:pPr>
              <a:lnSpc>
                <a:spcPct val="100000"/>
              </a:lnSpc>
              <a:buFont typeface="Wingdings" panose="05000000000000000000" pitchFamily="2" charset="2"/>
              <a:buChar char="§"/>
            </a:pPr>
            <a:r>
              <a:rPr lang="en-GB" sz="1400" dirty="0">
                <a:solidFill>
                  <a:schemeClr val="tx1">
                    <a:lumMod val="65000"/>
                    <a:lumOff val="35000"/>
                  </a:schemeClr>
                </a:solidFill>
                <a:latin typeface="+mj-lt"/>
              </a:rPr>
              <a:t>3 Great Surfing Spots Within Close Distance</a:t>
            </a:r>
          </a:p>
          <a:p>
            <a:pPr>
              <a:lnSpc>
                <a:spcPct val="100000"/>
              </a:lnSpc>
              <a:buFont typeface="Wingdings" panose="05000000000000000000" pitchFamily="2" charset="2"/>
              <a:buChar char="§"/>
            </a:pPr>
            <a:r>
              <a:rPr lang="en-GB" sz="1400" dirty="0">
                <a:solidFill>
                  <a:schemeClr val="tx1">
                    <a:lumMod val="65000"/>
                    <a:lumOff val="35000"/>
                  </a:schemeClr>
                </a:solidFill>
                <a:latin typeface="+mj-lt"/>
              </a:rPr>
              <a:t>100 Beach Villas</a:t>
            </a:r>
          </a:p>
          <a:p>
            <a:pPr>
              <a:lnSpc>
                <a:spcPct val="100000"/>
              </a:lnSpc>
              <a:buFont typeface="Wingdings" panose="05000000000000000000" pitchFamily="2" charset="2"/>
              <a:buChar char="§"/>
            </a:pPr>
            <a:r>
              <a:rPr lang="en-GB" sz="1400" dirty="0">
                <a:solidFill>
                  <a:schemeClr val="tx1">
                    <a:lumMod val="65000"/>
                    <a:lumOff val="35000"/>
                  </a:schemeClr>
                </a:solidFill>
                <a:latin typeface="+mj-lt"/>
              </a:rPr>
              <a:t>1 Restaurant and 2 Bars. </a:t>
            </a:r>
          </a:p>
          <a:p>
            <a:pPr>
              <a:lnSpc>
                <a:spcPct val="100000"/>
              </a:lnSpc>
              <a:buFont typeface="Wingdings" panose="05000000000000000000" pitchFamily="2" charset="2"/>
              <a:buChar char="§"/>
            </a:pPr>
            <a:r>
              <a:rPr lang="en-GB" sz="1400" dirty="0">
                <a:solidFill>
                  <a:schemeClr val="tx1">
                    <a:lumMod val="65000"/>
                    <a:lumOff val="35000"/>
                  </a:schemeClr>
                </a:solidFill>
                <a:latin typeface="+mj-lt"/>
              </a:rPr>
              <a:t>Ideal for relaxing, snorkelling, diving and surfing holidays </a:t>
            </a:r>
          </a:p>
          <a:p>
            <a:pPr>
              <a:buFont typeface="Wingdings" panose="05000000000000000000" pitchFamily="2" charset="2"/>
              <a:buChar char="§"/>
            </a:pPr>
            <a:endParaRPr lang="en-GB" sz="2000" dirty="0"/>
          </a:p>
          <a:p>
            <a:pPr marL="0" indent="0">
              <a:buNone/>
            </a:pPr>
            <a:endParaRPr lang="en-GB" sz="2000" dirty="0"/>
          </a:p>
          <a:p>
            <a:pPr marL="0" indent="0">
              <a:buNone/>
            </a:pPr>
            <a:endParaRPr lang="en-GB" sz="2000" dirty="0"/>
          </a:p>
          <a:p>
            <a:pPr marL="0" indent="0">
              <a:buNone/>
            </a:pPr>
            <a:endParaRPr lang="en-US" sz="2000" dirty="0"/>
          </a:p>
        </p:txBody>
      </p:sp>
      <p:pic>
        <p:nvPicPr>
          <p:cNvPr id="5" name="Picture 4">
            <a:extLst>
              <a:ext uri="{FF2B5EF4-FFF2-40B4-BE49-F238E27FC236}">
                <a16:creationId xmlns:a16="http://schemas.microsoft.com/office/drawing/2014/main" id="{7B5F58E3-FBA9-4B8B-AA72-12FB50A9AF20}"/>
              </a:ext>
            </a:extLst>
          </p:cNvPr>
          <p:cNvPicPr>
            <a:picLocks noChangeAspect="1"/>
          </p:cNvPicPr>
          <p:nvPr/>
        </p:nvPicPr>
        <p:blipFill rotWithShape="1">
          <a:blip r:embed="rId2">
            <a:extLst>
              <a:ext uri="{28A0092B-C50C-407E-A947-70E740481C1C}">
                <a14:useLocalDpi xmlns:a14="http://schemas.microsoft.com/office/drawing/2010/main" val="0"/>
              </a:ext>
            </a:extLst>
          </a:blip>
          <a:srcRect l="5351" r="6775"/>
          <a:stretch/>
        </p:blipFill>
        <p:spPr>
          <a:xfrm>
            <a:off x="-3047" y="0"/>
            <a:ext cx="7483366" cy="6858000"/>
          </a:xfrm>
          <a:prstGeom prst="rect">
            <a:avLst/>
          </a:prstGeom>
        </p:spPr>
      </p:pic>
    </p:spTree>
    <p:extLst>
      <p:ext uri="{BB962C8B-B14F-4D97-AF65-F5344CB8AC3E}">
        <p14:creationId xmlns:p14="http://schemas.microsoft.com/office/powerpoint/2010/main" val="3904407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7A8618A-525B-4BDB-AC69-283EBBFFB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1EAB05D7-FA8A-4FD6-B460-2EC2483A870C}"/>
              </a:ext>
            </a:extLst>
          </p:cNvPr>
          <p:cNvSpPr txBox="1"/>
          <p:nvPr/>
        </p:nvSpPr>
        <p:spPr>
          <a:xfrm>
            <a:off x="396175" y="1536207"/>
            <a:ext cx="2857500" cy="1200329"/>
          </a:xfrm>
          <a:prstGeom prst="rect">
            <a:avLst/>
          </a:prstGeom>
          <a:noFill/>
        </p:spPr>
        <p:txBody>
          <a:bodyPr wrap="square">
            <a:spAutoFit/>
          </a:bodyPr>
          <a:lstStyle/>
          <a:p>
            <a:r>
              <a:rPr lang="en-GB" sz="1800" dirty="0">
                <a:solidFill>
                  <a:schemeClr val="bg1"/>
                </a:solidFill>
                <a:effectLst/>
                <a:latin typeface="Calibri Light" panose="020F0302020204030204" pitchFamily="34" charset="0"/>
                <a:ea typeface="Calibri" panose="020F0502020204030204" pitchFamily="34" charset="0"/>
              </a:rPr>
              <a:t>Relax on the outdoor daybed or read a book under the shade and cool ocean breeze.</a:t>
            </a:r>
            <a:endParaRPr lang="en-US" dirty="0">
              <a:solidFill>
                <a:schemeClr val="bg1"/>
              </a:solidFill>
            </a:endParaRPr>
          </a:p>
        </p:txBody>
      </p:sp>
      <p:sp>
        <p:nvSpPr>
          <p:cNvPr id="9" name="TextBox 8">
            <a:extLst>
              <a:ext uri="{FF2B5EF4-FFF2-40B4-BE49-F238E27FC236}">
                <a16:creationId xmlns:a16="http://schemas.microsoft.com/office/drawing/2014/main" id="{001C44E2-DB71-4154-84BF-BD85A1EF9790}"/>
              </a:ext>
            </a:extLst>
          </p:cNvPr>
          <p:cNvSpPr txBox="1"/>
          <p:nvPr/>
        </p:nvSpPr>
        <p:spPr>
          <a:xfrm>
            <a:off x="397699" y="458989"/>
            <a:ext cx="5663969" cy="1077218"/>
          </a:xfrm>
          <a:prstGeom prst="rect">
            <a:avLst/>
          </a:prstGeom>
          <a:noFill/>
        </p:spPr>
        <p:txBody>
          <a:bodyPr wrap="square" rtlCol="0">
            <a:spAutoFit/>
          </a:bodyPr>
          <a:lstStyle/>
          <a:p>
            <a:r>
              <a:rPr lang="en-GB" sz="3600" b="1" spc="-150" dirty="0">
                <a:solidFill>
                  <a:schemeClr val="bg1"/>
                </a:solidFill>
              </a:rPr>
              <a:t>OCEAN VIEW VILLA </a:t>
            </a:r>
          </a:p>
          <a:p>
            <a:r>
              <a:rPr lang="en-GB" sz="2800" b="1" spc="-150" dirty="0">
                <a:solidFill>
                  <a:schemeClr val="bg1"/>
                </a:solidFill>
              </a:rPr>
              <a:t>TERRACE </a:t>
            </a:r>
            <a:endParaRPr lang="en-US" sz="2800" b="1" spc="-150" dirty="0">
              <a:solidFill>
                <a:schemeClr val="bg1"/>
              </a:solidFill>
            </a:endParaRPr>
          </a:p>
        </p:txBody>
      </p:sp>
    </p:spTree>
    <p:extLst>
      <p:ext uri="{BB962C8B-B14F-4D97-AF65-F5344CB8AC3E}">
        <p14:creationId xmlns:p14="http://schemas.microsoft.com/office/powerpoint/2010/main" val="2796486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CEE949-C2BC-4124-B971-4842A8927D89}"/>
              </a:ext>
            </a:extLst>
          </p:cNvPr>
          <p:cNvPicPr>
            <a:picLocks noChangeAspect="1"/>
          </p:cNvPicPr>
          <p:nvPr/>
        </p:nvPicPr>
        <p:blipFill rotWithShape="1">
          <a:blip r:embed="rId2">
            <a:extLst>
              <a:ext uri="{28A0092B-C50C-407E-A947-70E740481C1C}">
                <a14:useLocalDpi xmlns:a14="http://schemas.microsoft.com/office/drawing/2010/main" val="0"/>
              </a:ext>
            </a:extLst>
          </a:blip>
          <a:srcRect b="2307"/>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333698EF-85A4-4107-8EE8-6AD757387F82}"/>
              </a:ext>
            </a:extLst>
          </p:cNvPr>
          <p:cNvSpPr txBox="1"/>
          <p:nvPr/>
        </p:nvSpPr>
        <p:spPr>
          <a:xfrm>
            <a:off x="432031" y="440328"/>
            <a:ext cx="5663969" cy="1077218"/>
          </a:xfrm>
          <a:prstGeom prst="rect">
            <a:avLst/>
          </a:prstGeom>
          <a:noFill/>
        </p:spPr>
        <p:txBody>
          <a:bodyPr wrap="square" rtlCol="0">
            <a:spAutoFit/>
          </a:bodyPr>
          <a:lstStyle/>
          <a:p>
            <a:r>
              <a:rPr lang="en-GB" sz="3600" b="1" spc="-150" dirty="0">
                <a:solidFill>
                  <a:schemeClr val="bg1"/>
                </a:solidFill>
              </a:rPr>
              <a:t>OCEAN VIEW VILLA </a:t>
            </a:r>
          </a:p>
          <a:p>
            <a:r>
              <a:rPr lang="en-GB" sz="2800" b="1" spc="-150" dirty="0">
                <a:solidFill>
                  <a:schemeClr val="bg1"/>
                </a:solidFill>
              </a:rPr>
              <a:t>BATHROOM</a:t>
            </a:r>
            <a:endParaRPr lang="en-US" sz="2800" b="1" spc="-150" dirty="0">
              <a:solidFill>
                <a:schemeClr val="bg1"/>
              </a:solidFill>
            </a:endParaRPr>
          </a:p>
        </p:txBody>
      </p:sp>
    </p:spTree>
    <p:extLst>
      <p:ext uri="{BB962C8B-B14F-4D97-AF65-F5344CB8AC3E}">
        <p14:creationId xmlns:p14="http://schemas.microsoft.com/office/powerpoint/2010/main" val="654324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EE5F9A-FD05-4054-926C-DF77517ED2B7}"/>
              </a:ext>
            </a:extLst>
          </p:cNvPr>
          <p:cNvPicPr>
            <a:picLocks noChangeAspect="1"/>
          </p:cNvPicPr>
          <p:nvPr/>
        </p:nvPicPr>
        <p:blipFill rotWithShape="1">
          <a:blip r:embed="rId2">
            <a:extLst>
              <a:ext uri="{28A0092B-C50C-407E-A947-70E740481C1C}">
                <a14:useLocalDpi xmlns:a14="http://schemas.microsoft.com/office/drawing/2010/main" val="0"/>
              </a:ext>
            </a:extLst>
          </a:blip>
          <a:srcRect t="1923" b="1923"/>
          <a:stretch/>
        </p:blipFill>
        <p:spPr>
          <a:xfrm>
            <a:off x="0" y="0"/>
            <a:ext cx="12191999" cy="6858000"/>
          </a:xfrm>
          <a:prstGeom prst="rect">
            <a:avLst/>
          </a:prstGeom>
        </p:spPr>
      </p:pic>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615BDAD6-93C4-45DD-9C2A-328007BC3FDF}"/>
              </a:ext>
            </a:extLst>
          </p:cNvPr>
          <p:cNvSpPr txBox="1"/>
          <p:nvPr/>
        </p:nvSpPr>
        <p:spPr>
          <a:xfrm>
            <a:off x="8023971" y="5430035"/>
            <a:ext cx="3762375" cy="1200329"/>
          </a:xfrm>
          <a:prstGeom prst="rect">
            <a:avLst/>
          </a:prstGeom>
          <a:noFill/>
        </p:spPr>
        <p:txBody>
          <a:bodyPr wrap="square" rtlCol="0">
            <a:spAutoFit/>
          </a:bodyPr>
          <a:lstStyle/>
          <a:p>
            <a:pPr algn="r"/>
            <a:r>
              <a:rPr lang="en-GB" dirty="0">
                <a:solidFill>
                  <a:schemeClr val="bg1"/>
                </a:solidFill>
              </a:rPr>
              <a:t>Spacious, open-air bathrooms, with his and her wash basins, bathtub and outdoor shower and garden</a:t>
            </a:r>
          </a:p>
          <a:p>
            <a:pPr algn="ctr"/>
            <a:endParaRPr lang="en-US" dirty="0">
              <a:solidFill>
                <a:schemeClr val="bg1"/>
              </a:solidFill>
            </a:endParaRPr>
          </a:p>
        </p:txBody>
      </p:sp>
      <p:sp>
        <p:nvSpPr>
          <p:cNvPr id="7" name="TextBox 6">
            <a:extLst>
              <a:ext uri="{FF2B5EF4-FFF2-40B4-BE49-F238E27FC236}">
                <a16:creationId xmlns:a16="http://schemas.microsoft.com/office/drawing/2014/main" id="{4619EDE3-3819-4190-981B-C979ABAF9064}"/>
              </a:ext>
            </a:extLst>
          </p:cNvPr>
          <p:cNvSpPr txBox="1"/>
          <p:nvPr/>
        </p:nvSpPr>
        <p:spPr>
          <a:xfrm>
            <a:off x="6122377" y="4352817"/>
            <a:ext cx="5663969" cy="1077218"/>
          </a:xfrm>
          <a:prstGeom prst="rect">
            <a:avLst/>
          </a:prstGeom>
          <a:noFill/>
        </p:spPr>
        <p:txBody>
          <a:bodyPr wrap="square" rtlCol="0">
            <a:spAutoFit/>
          </a:bodyPr>
          <a:lstStyle/>
          <a:p>
            <a:pPr algn="r"/>
            <a:r>
              <a:rPr lang="en-GB" sz="3600" b="1" spc="-150" dirty="0">
                <a:solidFill>
                  <a:schemeClr val="bg1"/>
                </a:solidFill>
              </a:rPr>
              <a:t>OCEAN VIEW VILLA </a:t>
            </a:r>
          </a:p>
          <a:p>
            <a:pPr algn="r"/>
            <a:r>
              <a:rPr lang="en-GB" sz="2800" b="1" spc="-150" dirty="0">
                <a:solidFill>
                  <a:schemeClr val="bg1"/>
                </a:solidFill>
              </a:rPr>
              <a:t>BATHROOM</a:t>
            </a:r>
            <a:endParaRPr lang="en-US" sz="2800" b="1" spc="-150" dirty="0">
              <a:solidFill>
                <a:schemeClr val="bg1"/>
              </a:solidFill>
            </a:endParaRPr>
          </a:p>
        </p:txBody>
      </p:sp>
    </p:spTree>
    <p:extLst>
      <p:ext uri="{BB962C8B-B14F-4D97-AF65-F5344CB8AC3E}">
        <p14:creationId xmlns:p14="http://schemas.microsoft.com/office/powerpoint/2010/main" val="2313589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26E0436-DF5C-46EC-9FBD-C6B629399E5C}"/>
              </a:ext>
            </a:extLst>
          </p:cNvPr>
          <p:cNvPicPr>
            <a:picLocks noChangeAspect="1"/>
          </p:cNvPicPr>
          <p:nvPr/>
        </p:nvPicPr>
        <p:blipFill rotWithShape="1">
          <a:blip r:embed="rId2">
            <a:extLst>
              <a:ext uri="{28A0092B-C50C-407E-A947-70E740481C1C}">
                <a14:useLocalDpi xmlns:a14="http://schemas.microsoft.com/office/drawing/2010/main" val="0"/>
              </a:ext>
            </a:extLst>
          </a:blip>
          <a:srcRect l="3620"/>
          <a:stretch/>
        </p:blipFill>
        <p:spPr>
          <a:xfrm>
            <a:off x="-1" y="0"/>
            <a:ext cx="7955251" cy="6858000"/>
          </a:xfrm>
          <a:prstGeom prst="rect">
            <a:avLst/>
          </a:prstGeom>
        </p:spPr>
      </p:pic>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63BDBD03-D33E-45A4-BBFA-DAD0ADA7FD55}"/>
              </a:ext>
            </a:extLst>
          </p:cNvPr>
          <p:cNvSpPr txBox="1"/>
          <p:nvPr/>
        </p:nvSpPr>
        <p:spPr>
          <a:xfrm>
            <a:off x="411663" y="4846931"/>
            <a:ext cx="2761862" cy="646331"/>
          </a:xfrm>
          <a:prstGeom prst="rect">
            <a:avLst/>
          </a:prstGeom>
          <a:noFill/>
        </p:spPr>
        <p:txBody>
          <a:bodyPr wrap="square" rtlCol="0">
            <a:spAutoFit/>
          </a:bodyPr>
          <a:lstStyle/>
          <a:p>
            <a:r>
              <a:rPr lang="en-GB" i="1" dirty="0">
                <a:solidFill>
                  <a:schemeClr val="bg1"/>
                </a:solidFill>
              </a:rPr>
              <a:t>Walkway from restaurant and bar to reception</a:t>
            </a:r>
            <a:endParaRPr lang="en-US" i="1" dirty="0">
              <a:solidFill>
                <a:schemeClr val="bg1"/>
              </a:solidFill>
            </a:endParaRPr>
          </a:p>
        </p:txBody>
      </p:sp>
      <p:sp>
        <p:nvSpPr>
          <p:cNvPr id="6" name="TextBox 5">
            <a:extLst>
              <a:ext uri="{FF2B5EF4-FFF2-40B4-BE49-F238E27FC236}">
                <a16:creationId xmlns:a16="http://schemas.microsoft.com/office/drawing/2014/main" id="{A1DC3D65-25A6-4C3B-8143-F2882E647FD1}"/>
              </a:ext>
            </a:extLst>
          </p:cNvPr>
          <p:cNvSpPr txBox="1"/>
          <p:nvPr/>
        </p:nvSpPr>
        <p:spPr>
          <a:xfrm>
            <a:off x="8678485" y="1285150"/>
            <a:ext cx="3013845" cy="1077218"/>
          </a:xfrm>
          <a:prstGeom prst="rect">
            <a:avLst/>
          </a:prstGeom>
          <a:noFill/>
        </p:spPr>
        <p:txBody>
          <a:bodyPr wrap="square">
            <a:spAutoFit/>
          </a:bodyPr>
          <a:lstStyle/>
          <a:p>
            <a:pPr algn="ctr">
              <a:spcAft>
                <a:spcPts val="800"/>
              </a:spcAft>
            </a:pPr>
            <a:r>
              <a:rPr lang="en-US" sz="1600" i="1" dirty="0">
                <a:solidFill>
                  <a:schemeClr val="tx1">
                    <a:lumMod val="65000"/>
                    <a:lumOff val="35000"/>
                  </a:schemeClr>
                </a:solidFill>
                <a:effectLst/>
                <a:latin typeface="Calibri Light" panose="020F0302020204030204" pitchFamily="34" charset="0"/>
                <a:ea typeface="Calibri" panose="020F0502020204030204" pitchFamily="34" charset="0"/>
                <a:cs typeface="Times New Roman" panose="02020603050405020304" pitchFamily="18" charset="0"/>
              </a:rPr>
              <a:t>Rahaa brings together the very best of local and international cuisines prepared by our multi-national chefs.</a:t>
            </a:r>
            <a:r>
              <a:rPr lang="en-US" sz="1600" dirty="0">
                <a:solidFill>
                  <a:schemeClr val="tx1">
                    <a:lumMod val="65000"/>
                    <a:lumOff val="35000"/>
                  </a:schemeClr>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US"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2932F3C-E853-4AA9-80B0-94F7528B81FD}"/>
              </a:ext>
            </a:extLst>
          </p:cNvPr>
          <p:cNvSpPr txBox="1"/>
          <p:nvPr/>
        </p:nvSpPr>
        <p:spPr>
          <a:xfrm>
            <a:off x="8572376" y="1188898"/>
            <a:ext cx="462115" cy="707886"/>
          </a:xfrm>
          <a:prstGeom prst="rect">
            <a:avLst/>
          </a:prstGeom>
          <a:noFill/>
        </p:spPr>
        <p:txBody>
          <a:bodyPr wrap="square" rtlCol="0">
            <a:spAutoFit/>
          </a:bodyPr>
          <a:lstStyle/>
          <a:p>
            <a:r>
              <a:rPr lang="en-GB" sz="4000" dirty="0">
                <a:solidFill>
                  <a:srgbClr val="DAA474"/>
                </a:solidFill>
              </a:rPr>
              <a:t>“</a:t>
            </a:r>
            <a:endParaRPr lang="en-US" sz="4000" dirty="0">
              <a:solidFill>
                <a:srgbClr val="DAA474"/>
              </a:solidFill>
            </a:endParaRPr>
          </a:p>
        </p:txBody>
      </p:sp>
      <p:sp>
        <p:nvSpPr>
          <p:cNvPr id="8" name="TextBox 7">
            <a:extLst>
              <a:ext uri="{FF2B5EF4-FFF2-40B4-BE49-F238E27FC236}">
                <a16:creationId xmlns:a16="http://schemas.microsoft.com/office/drawing/2014/main" id="{65872A6A-53C3-428D-9335-17E0FFBEB1D9}"/>
              </a:ext>
            </a:extLst>
          </p:cNvPr>
          <p:cNvSpPr txBox="1"/>
          <p:nvPr/>
        </p:nvSpPr>
        <p:spPr>
          <a:xfrm>
            <a:off x="10773295" y="2008425"/>
            <a:ext cx="648110" cy="707886"/>
          </a:xfrm>
          <a:prstGeom prst="rect">
            <a:avLst/>
          </a:prstGeom>
          <a:noFill/>
        </p:spPr>
        <p:txBody>
          <a:bodyPr wrap="square" rtlCol="0">
            <a:spAutoFit/>
          </a:bodyPr>
          <a:lstStyle/>
          <a:p>
            <a:r>
              <a:rPr lang="en-GB" sz="4000" dirty="0">
                <a:solidFill>
                  <a:srgbClr val="DAA474"/>
                </a:solidFill>
              </a:rPr>
              <a:t>”</a:t>
            </a:r>
            <a:endParaRPr lang="en-US" sz="4000" dirty="0">
              <a:solidFill>
                <a:srgbClr val="DAA474"/>
              </a:solidFill>
            </a:endParaRPr>
          </a:p>
        </p:txBody>
      </p:sp>
      <p:sp>
        <p:nvSpPr>
          <p:cNvPr id="10" name="TextBox 9">
            <a:extLst>
              <a:ext uri="{FF2B5EF4-FFF2-40B4-BE49-F238E27FC236}">
                <a16:creationId xmlns:a16="http://schemas.microsoft.com/office/drawing/2014/main" id="{9900C230-61F5-4695-BFFE-82FFE7C71211}"/>
              </a:ext>
            </a:extLst>
          </p:cNvPr>
          <p:cNvSpPr txBox="1"/>
          <p:nvPr/>
        </p:nvSpPr>
        <p:spPr>
          <a:xfrm>
            <a:off x="7025828" y="455413"/>
            <a:ext cx="6094070" cy="646331"/>
          </a:xfrm>
          <a:prstGeom prst="rect">
            <a:avLst/>
          </a:prstGeom>
          <a:noFill/>
        </p:spPr>
        <p:txBody>
          <a:bodyPr wrap="square">
            <a:spAutoFit/>
          </a:bodyPr>
          <a:lstStyle/>
          <a:p>
            <a:pPr marL="0" indent="0" algn="ctr">
              <a:buNone/>
            </a:pPr>
            <a:r>
              <a:rPr lang="en-GB" sz="3600" b="1" spc="-150" dirty="0">
                <a:solidFill>
                  <a:srgbClr val="00B140"/>
                </a:solidFill>
              </a:rPr>
              <a:t>DINE AND WINE</a:t>
            </a:r>
          </a:p>
        </p:txBody>
      </p:sp>
      <p:sp>
        <p:nvSpPr>
          <p:cNvPr id="12" name="TextBox 11">
            <a:extLst>
              <a:ext uri="{FF2B5EF4-FFF2-40B4-BE49-F238E27FC236}">
                <a16:creationId xmlns:a16="http://schemas.microsoft.com/office/drawing/2014/main" id="{25CD1308-05CA-41C3-951F-C846C5D07939}"/>
              </a:ext>
            </a:extLst>
          </p:cNvPr>
          <p:cNvSpPr txBox="1"/>
          <p:nvPr/>
        </p:nvSpPr>
        <p:spPr>
          <a:xfrm>
            <a:off x="6845558" y="4131555"/>
            <a:ext cx="6751130" cy="1938992"/>
          </a:xfrm>
          <a:prstGeom prst="rect">
            <a:avLst/>
          </a:prstGeom>
          <a:noFill/>
        </p:spPr>
        <p:txBody>
          <a:bodyPr wrap="square">
            <a:spAutoFit/>
          </a:bodyPr>
          <a:lstStyle/>
          <a:p>
            <a:pPr marL="0" indent="0" algn="ctr">
              <a:buNone/>
            </a:pPr>
            <a:r>
              <a:rPr lang="en-US" sz="2000" dirty="0">
                <a:solidFill>
                  <a:srgbClr val="DAA474"/>
                </a:solidFill>
              </a:rPr>
              <a:t>KAAGÉ </a:t>
            </a:r>
          </a:p>
          <a:p>
            <a:pPr marL="0" indent="0" algn="ctr">
              <a:buNone/>
            </a:pPr>
            <a:r>
              <a:rPr lang="en-US" sz="1400" dirty="0">
                <a:solidFill>
                  <a:schemeClr val="tx1">
                    <a:lumMod val="65000"/>
                    <a:lumOff val="35000"/>
                  </a:schemeClr>
                </a:solidFill>
                <a:latin typeface="+mj-lt"/>
              </a:rPr>
              <a:t>Main</a:t>
            </a:r>
            <a:r>
              <a:rPr lang="en-US" sz="1400" b="1" dirty="0">
                <a:solidFill>
                  <a:schemeClr val="tx1">
                    <a:lumMod val="65000"/>
                    <a:lumOff val="35000"/>
                  </a:schemeClr>
                </a:solidFill>
                <a:latin typeface="+mj-lt"/>
              </a:rPr>
              <a:t> </a:t>
            </a:r>
            <a:r>
              <a:rPr lang="en-US" sz="1400" dirty="0">
                <a:solidFill>
                  <a:schemeClr val="tx1">
                    <a:lumMod val="65000"/>
                    <a:lumOff val="35000"/>
                  </a:schemeClr>
                </a:solidFill>
                <a:latin typeface="+mj-lt"/>
              </a:rPr>
              <a:t>Restaurant</a:t>
            </a:r>
          </a:p>
          <a:p>
            <a:pPr marL="0" indent="0" algn="ctr">
              <a:buNone/>
            </a:pPr>
            <a:r>
              <a:rPr lang="en-US" sz="2000" dirty="0">
                <a:solidFill>
                  <a:srgbClr val="DAA474"/>
                </a:solidFill>
              </a:rPr>
              <a:t>DHIRUN’BAR</a:t>
            </a:r>
          </a:p>
          <a:p>
            <a:pPr marL="0" indent="0" algn="ctr">
              <a:buNone/>
            </a:pPr>
            <a:r>
              <a:rPr lang="en-US" sz="1400" dirty="0">
                <a:solidFill>
                  <a:schemeClr val="tx1">
                    <a:lumMod val="65000"/>
                    <a:lumOff val="35000"/>
                  </a:schemeClr>
                </a:solidFill>
                <a:latin typeface="+mj-lt"/>
              </a:rPr>
              <a:t>Main Bar</a:t>
            </a:r>
          </a:p>
          <a:p>
            <a:pPr marL="0" indent="0" algn="ctr">
              <a:buNone/>
            </a:pPr>
            <a:r>
              <a:rPr lang="en-US" sz="2000" dirty="0">
                <a:solidFill>
                  <a:srgbClr val="DAA474"/>
                </a:solidFill>
              </a:rPr>
              <a:t>KO’BAR</a:t>
            </a:r>
          </a:p>
          <a:p>
            <a:pPr marL="0" indent="0" algn="ctr">
              <a:buNone/>
            </a:pPr>
            <a:r>
              <a:rPr lang="en-US" sz="1400" dirty="0">
                <a:solidFill>
                  <a:schemeClr val="tx1">
                    <a:lumMod val="65000"/>
                    <a:lumOff val="35000"/>
                  </a:schemeClr>
                </a:solidFill>
                <a:latin typeface="+mj-lt"/>
              </a:rPr>
              <a:t>Sunset Beach Bar</a:t>
            </a:r>
            <a:endParaRPr lang="en-US" sz="1600" dirty="0">
              <a:solidFill>
                <a:schemeClr val="tx1">
                  <a:lumMod val="65000"/>
                  <a:lumOff val="35000"/>
                </a:schemeClr>
              </a:solidFill>
              <a:latin typeface="+mj-lt"/>
            </a:endParaRPr>
          </a:p>
          <a:p>
            <a:pPr marL="0" indent="0" algn="ctr">
              <a:buNone/>
            </a:pPr>
            <a:endParaRPr lang="en-US" sz="1800" dirty="0">
              <a:solidFill>
                <a:srgbClr val="87674F"/>
              </a:solidFill>
            </a:endParaRPr>
          </a:p>
        </p:txBody>
      </p:sp>
      <p:sp>
        <p:nvSpPr>
          <p:cNvPr id="14" name="TextBox 13">
            <a:extLst>
              <a:ext uri="{FF2B5EF4-FFF2-40B4-BE49-F238E27FC236}">
                <a16:creationId xmlns:a16="http://schemas.microsoft.com/office/drawing/2014/main" id="{4B04EFC9-0002-4FE6-BC29-34D1A167824C}"/>
              </a:ext>
            </a:extLst>
          </p:cNvPr>
          <p:cNvSpPr txBox="1"/>
          <p:nvPr/>
        </p:nvSpPr>
        <p:spPr>
          <a:xfrm>
            <a:off x="6710109" y="2932036"/>
            <a:ext cx="6950596" cy="954107"/>
          </a:xfrm>
          <a:prstGeom prst="rect">
            <a:avLst/>
          </a:prstGeom>
          <a:noFill/>
        </p:spPr>
        <p:txBody>
          <a:bodyPr wrap="square">
            <a:spAutoFit/>
          </a:bodyPr>
          <a:lstStyle/>
          <a:p>
            <a:pPr marL="0" indent="0" algn="ctr">
              <a:buNone/>
            </a:pPr>
            <a:r>
              <a:rPr lang="en-GB" sz="2800" b="1" spc="-150" dirty="0">
                <a:solidFill>
                  <a:srgbClr val="00B050"/>
                </a:solidFill>
              </a:rPr>
              <a:t>OUR RESTAURANTS </a:t>
            </a:r>
          </a:p>
          <a:p>
            <a:pPr marL="0" indent="0" algn="ctr">
              <a:buNone/>
            </a:pPr>
            <a:r>
              <a:rPr lang="en-GB" sz="2800" b="1" spc="-150" dirty="0">
                <a:solidFill>
                  <a:srgbClr val="00B050"/>
                </a:solidFill>
              </a:rPr>
              <a:t>&amp; BARS</a:t>
            </a:r>
            <a:endParaRPr lang="en-US" sz="2800" b="1" spc="-150" dirty="0">
              <a:solidFill>
                <a:srgbClr val="00B050"/>
              </a:solidFill>
            </a:endParaRPr>
          </a:p>
        </p:txBody>
      </p:sp>
      <p:sp>
        <p:nvSpPr>
          <p:cNvPr id="2" name="TextBox 1">
            <a:extLst>
              <a:ext uri="{FF2B5EF4-FFF2-40B4-BE49-F238E27FC236}">
                <a16:creationId xmlns:a16="http://schemas.microsoft.com/office/drawing/2014/main" id="{0BC800E9-B6BF-4781-8956-FB47596C8546}"/>
              </a:ext>
            </a:extLst>
          </p:cNvPr>
          <p:cNvSpPr txBox="1"/>
          <p:nvPr/>
        </p:nvSpPr>
        <p:spPr>
          <a:xfrm>
            <a:off x="411663" y="5575708"/>
            <a:ext cx="2761862" cy="1107996"/>
          </a:xfrm>
          <a:prstGeom prst="rect">
            <a:avLst/>
          </a:prstGeom>
          <a:noFill/>
        </p:spPr>
        <p:txBody>
          <a:bodyPr wrap="square" rtlCol="0">
            <a:spAutoFit/>
          </a:bodyPr>
          <a:lstStyle/>
          <a:p>
            <a:pPr marL="285750" indent="-285750">
              <a:buFont typeface="Wingdings" panose="05000000000000000000" pitchFamily="2" charset="2"/>
              <a:buChar char="§"/>
            </a:pPr>
            <a:r>
              <a:rPr lang="en-GB" sz="1600" i="1" dirty="0">
                <a:solidFill>
                  <a:schemeClr val="bg1">
                    <a:lumMod val="95000"/>
                  </a:schemeClr>
                </a:solidFill>
              </a:rPr>
              <a:t>Ice Cream Shop</a:t>
            </a:r>
          </a:p>
          <a:p>
            <a:pPr marL="285750" indent="-285750">
              <a:buFont typeface="Wingdings" panose="05000000000000000000" pitchFamily="2" charset="2"/>
              <a:buChar char="§"/>
            </a:pPr>
            <a:r>
              <a:rPr lang="en-GB" sz="1600" i="1" dirty="0">
                <a:solidFill>
                  <a:schemeClr val="bg1">
                    <a:lumMod val="95000"/>
                  </a:schemeClr>
                </a:solidFill>
              </a:rPr>
              <a:t>Island Boutique</a:t>
            </a:r>
          </a:p>
          <a:p>
            <a:pPr marL="285750" indent="-285750">
              <a:buFont typeface="Wingdings" panose="05000000000000000000" pitchFamily="2" charset="2"/>
              <a:buChar char="§"/>
            </a:pPr>
            <a:r>
              <a:rPr lang="en-GB" sz="1600" i="1" dirty="0">
                <a:solidFill>
                  <a:schemeClr val="bg1">
                    <a:lumMod val="95000"/>
                  </a:schemeClr>
                </a:solidFill>
              </a:rPr>
              <a:t>Guest shops </a:t>
            </a:r>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2793530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29A55E-958E-49FB-A842-DD3BBECC2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2515903B-6213-426A-ACD6-DD1D9C3E6E80}"/>
              </a:ext>
            </a:extLst>
          </p:cNvPr>
          <p:cNvSpPr txBox="1"/>
          <p:nvPr/>
        </p:nvSpPr>
        <p:spPr>
          <a:xfrm>
            <a:off x="392711" y="427474"/>
            <a:ext cx="4602244" cy="1015663"/>
          </a:xfrm>
          <a:prstGeom prst="rect">
            <a:avLst/>
          </a:prstGeom>
          <a:noFill/>
        </p:spPr>
        <p:txBody>
          <a:bodyPr wrap="square" rtlCol="0">
            <a:spAutoFit/>
          </a:bodyPr>
          <a:lstStyle/>
          <a:p>
            <a:r>
              <a:rPr lang="en-GB" sz="4000" b="1" spc="-150" dirty="0">
                <a:solidFill>
                  <a:schemeClr val="bg1"/>
                </a:solidFill>
              </a:rPr>
              <a:t>KAAGÉ</a:t>
            </a:r>
          </a:p>
          <a:p>
            <a:r>
              <a:rPr lang="en-GB" sz="2000" b="1" spc="300" dirty="0">
                <a:solidFill>
                  <a:schemeClr val="bg1"/>
                </a:solidFill>
              </a:rPr>
              <a:t>MAIN RESTAURANT</a:t>
            </a:r>
            <a:endParaRPr lang="en-US" sz="2000" b="1" spc="300" dirty="0">
              <a:solidFill>
                <a:schemeClr val="bg1"/>
              </a:solidFill>
            </a:endParaRPr>
          </a:p>
        </p:txBody>
      </p:sp>
      <p:sp>
        <p:nvSpPr>
          <p:cNvPr id="2" name="TextBox 1">
            <a:extLst>
              <a:ext uri="{FF2B5EF4-FFF2-40B4-BE49-F238E27FC236}">
                <a16:creationId xmlns:a16="http://schemas.microsoft.com/office/drawing/2014/main" id="{0E5A4C57-2D8E-4C9B-966B-647C7BA426CE}"/>
              </a:ext>
            </a:extLst>
          </p:cNvPr>
          <p:cNvSpPr txBox="1"/>
          <p:nvPr/>
        </p:nvSpPr>
        <p:spPr>
          <a:xfrm>
            <a:off x="392711" y="1443137"/>
            <a:ext cx="5318449" cy="1323439"/>
          </a:xfrm>
          <a:prstGeom prst="rect">
            <a:avLst/>
          </a:prstGeom>
          <a:noFill/>
        </p:spPr>
        <p:txBody>
          <a:bodyPr wrap="square" rtlCol="0">
            <a:spAutoFit/>
          </a:bodyPr>
          <a:lstStyle/>
          <a:p>
            <a:pPr marL="285750" indent="-285750">
              <a:buFont typeface="Wingdings" panose="05000000000000000000" pitchFamily="2" charset="2"/>
              <a:buChar char="§"/>
            </a:pPr>
            <a:r>
              <a:rPr lang="en-GB" sz="1600" dirty="0">
                <a:solidFill>
                  <a:schemeClr val="bg1">
                    <a:lumMod val="95000"/>
                  </a:schemeClr>
                </a:solidFill>
              </a:rPr>
              <a:t>Beach-front all-day dining restaurant </a:t>
            </a:r>
          </a:p>
          <a:p>
            <a:pPr marL="285750" indent="-285750">
              <a:buFont typeface="Wingdings" panose="05000000000000000000" pitchFamily="2" charset="2"/>
              <a:buChar char="§"/>
            </a:pPr>
            <a:r>
              <a:rPr lang="en-GB" sz="1600" dirty="0">
                <a:solidFill>
                  <a:schemeClr val="bg1">
                    <a:lumMod val="95000"/>
                  </a:schemeClr>
                </a:solidFill>
              </a:rPr>
              <a:t>Indoor and outdoor seating</a:t>
            </a:r>
          </a:p>
          <a:p>
            <a:pPr marL="285750" indent="-285750">
              <a:buFont typeface="Wingdings" panose="05000000000000000000" pitchFamily="2" charset="2"/>
              <a:buChar char="§"/>
            </a:pPr>
            <a:r>
              <a:rPr lang="en-GB" sz="1600" dirty="0">
                <a:solidFill>
                  <a:schemeClr val="bg1">
                    <a:lumMod val="95000"/>
                  </a:schemeClr>
                </a:solidFill>
              </a:rPr>
              <a:t>Serves international cuisine for breakfast, lunch and dinner buffet style</a:t>
            </a:r>
          </a:p>
          <a:p>
            <a:pPr marL="285750" indent="-285750">
              <a:buFont typeface="Wingdings" panose="05000000000000000000" pitchFamily="2" charset="2"/>
              <a:buChar char="§"/>
            </a:pPr>
            <a:r>
              <a:rPr lang="en-GB" sz="1600" dirty="0">
                <a:solidFill>
                  <a:schemeClr val="bg1">
                    <a:lumMod val="95000"/>
                  </a:schemeClr>
                </a:solidFill>
              </a:rPr>
              <a:t>Themed nights </a:t>
            </a:r>
            <a:endParaRPr lang="en-US" sz="1600" dirty="0">
              <a:solidFill>
                <a:schemeClr val="bg1">
                  <a:lumMod val="95000"/>
                </a:schemeClr>
              </a:solidFill>
            </a:endParaRPr>
          </a:p>
        </p:txBody>
      </p:sp>
    </p:spTree>
    <p:extLst>
      <p:ext uri="{BB962C8B-B14F-4D97-AF65-F5344CB8AC3E}">
        <p14:creationId xmlns:p14="http://schemas.microsoft.com/office/powerpoint/2010/main" val="70999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2A2642-A90E-4DB6-AA0B-633CD4B9E777}"/>
              </a:ext>
            </a:extLst>
          </p:cNvPr>
          <p:cNvPicPr>
            <a:picLocks noChangeAspect="1"/>
          </p:cNvPicPr>
          <p:nvPr/>
        </p:nvPicPr>
        <p:blipFill rotWithShape="1">
          <a:blip r:embed="rId3">
            <a:extLst>
              <a:ext uri="{28A0092B-C50C-407E-A947-70E740481C1C}">
                <a14:useLocalDpi xmlns:a14="http://schemas.microsoft.com/office/drawing/2010/main" val="0"/>
              </a:ext>
            </a:extLst>
          </a:blip>
          <a:srcRect l="884" r="884"/>
          <a:stretch/>
        </p:blipFill>
        <p:spPr>
          <a:xfrm>
            <a:off x="-1" y="0"/>
            <a:ext cx="12192001" cy="6858000"/>
          </a:xfrm>
          <a:prstGeom prst="rect">
            <a:avLst/>
          </a:prstGeom>
        </p:spPr>
      </p:pic>
      <p:sp>
        <p:nvSpPr>
          <p:cNvPr id="7" name="TextBox 6">
            <a:extLst>
              <a:ext uri="{FF2B5EF4-FFF2-40B4-BE49-F238E27FC236}">
                <a16:creationId xmlns:a16="http://schemas.microsoft.com/office/drawing/2014/main" id="{FCFCB3BC-4C69-42DC-A731-6B640EE39E31}"/>
              </a:ext>
            </a:extLst>
          </p:cNvPr>
          <p:cNvSpPr txBox="1"/>
          <p:nvPr/>
        </p:nvSpPr>
        <p:spPr>
          <a:xfrm>
            <a:off x="377766" y="411758"/>
            <a:ext cx="2152890" cy="646331"/>
          </a:xfrm>
          <a:prstGeom prst="rect">
            <a:avLst/>
          </a:prstGeom>
          <a:noFill/>
        </p:spPr>
        <p:txBody>
          <a:bodyPr wrap="square">
            <a:spAutoFit/>
          </a:bodyPr>
          <a:lstStyle/>
          <a:p>
            <a:r>
              <a:rPr lang="en-GB" sz="3600" b="1" spc="-150" dirty="0">
                <a:solidFill>
                  <a:schemeClr val="bg1"/>
                </a:solidFill>
              </a:rPr>
              <a:t>KAAGÉ</a:t>
            </a:r>
          </a:p>
        </p:txBody>
      </p:sp>
      <p:sp>
        <p:nvSpPr>
          <p:cNvPr id="11" name="TextBox 10">
            <a:extLst>
              <a:ext uri="{FF2B5EF4-FFF2-40B4-BE49-F238E27FC236}">
                <a16:creationId xmlns:a16="http://schemas.microsoft.com/office/drawing/2014/main" id="{6B7E0884-FC7C-47A3-939B-D6D232891067}"/>
              </a:ext>
            </a:extLst>
          </p:cNvPr>
          <p:cNvSpPr txBox="1"/>
          <p:nvPr/>
        </p:nvSpPr>
        <p:spPr>
          <a:xfrm>
            <a:off x="377766" y="1194065"/>
            <a:ext cx="4653022" cy="607539"/>
          </a:xfrm>
          <a:prstGeom prst="rect">
            <a:avLst/>
          </a:prstGeom>
          <a:noFill/>
        </p:spPr>
        <p:txBody>
          <a:bodyPr wrap="square">
            <a:spAutoFit/>
          </a:bodyPr>
          <a:lstStyle/>
          <a:p>
            <a:pPr>
              <a:lnSpc>
                <a:spcPct val="107000"/>
              </a:lnSpc>
              <a:spcAft>
                <a:spcPts val="800"/>
              </a:spcAft>
            </a:pPr>
            <a:r>
              <a:rPr lang="en-GB" sz="16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Embrace </a:t>
            </a:r>
            <a:r>
              <a:rPr lang="en-US" sz="16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the</a:t>
            </a:r>
            <a:r>
              <a:rPr lang="en-US" sz="1600" dirty="0">
                <a:solidFill>
                  <a:schemeClr val="bg1"/>
                </a:solidFill>
                <a:latin typeface="Calibri Light" panose="020F0302020204030204" pitchFamily="34" charset="0"/>
                <a:ea typeface="Calibri" panose="020F0502020204030204" pitchFamily="34" charset="0"/>
                <a:cs typeface="Times New Roman" panose="02020603050405020304" pitchFamily="18" charset="0"/>
              </a:rPr>
              <a:t> tropical views while enjoying your meals, inside or out with your feet in the sand</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9165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A165FC55-6E24-40E8-92A8-EC37B67E1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755F140-EDF0-4D15-9FE0-97231F29BF5E}"/>
              </a:ext>
            </a:extLst>
          </p:cNvPr>
          <p:cNvSpPr txBox="1"/>
          <p:nvPr/>
        </p:nvSpPr>
        <p:spPr>
          <a:xfrm>
            <a:off x="10337554" y="519335"/>
            <a:ext cx="2152890" cy="646331"/>
          </a:xfrm>
          <a:prstGeom prst="rect">
            <a:avLst/>
          </a:prstGeom>
          <a:noFill/>
        </p:spPr>
        <p:txBody>
          <a:bodyPr wrap="square">
            <a:spAutoFit/>
          </a:bodyPr>
          <a:lstStyle/>
          <a:p>
            <a:r>
              <a:rPr lang="en-GB" sz="3600" b="1" spc="-150" dirty="0">
                <a:solidFill>
                  <a:schemeClr val="bg1"/>
                </a:solidFill>
              </a:rPr>
              <a:t>KAAGÉ</a:t>
            </a:r>
          </a:p>
        </p:txBody>
      </p:sp>
    </p:spTree>
    <p:extLst>
      <p:ext uri="{BB962C8B-B14F-4D97-AF65-F5344CB8AC3E}">
        <p14:creationId xmlns:p14="http://schemas.microsoft.com/office/powerpoint/2010/main" val="1688626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54B93E29-4803-447E-9C29-C497C0E3E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9082DE4-9B00-4FA4-9873-902E3339589E}"/>
              </a:ext>
            </a:extLst>
          </p:cNvPr>
          <p:cNvSpPr txBox="1"/>
          <p:nvPr/>
        </p:nvSpPr>
        <p:spPr>
          <a:xfrm>
            <a:off x="377766" y="411758"/>
            <a:ext cx="2152890" cy="646331"/>
          </a:xfrm>
          <a:prstGeom prst="rect">
            <a:avLst/>
          </a:prstGeom>
          <a:noFill/>
        </p:spPr>
        <p:txBody>
          <a:bodyPr wrap="square">
            <a:spAutoFit/>
          </a:bodyPr>
          <a:lstStyle/>
          <a:p>
            <a:r>
              <a:rPr lang="en-GB" sz="3600" b="1" spc="-150" dirty="0">
                <a:solidFill>
                  <a:schemeClr val="bg1"/>
                </a:solidFill>
              </a:rPr>
              <a:t>KAAGÉ</a:t>
            </a:r>
          </a:p>
        </p:txBody>
      </p:sp>
    </p:spTree>
    <p:extLst>
      <p:ext uri="{BB962C8B-B14F-4D97-AF65-F5344CB8AC3E}">
        <p14:creationId xmlns:p14="http://schemas.microsoft.com/office/powerpoint/2010/main" val="32536296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F65673-3E12-42E1-927D-469610C91CBB}"/>
              </a:ext>
            </a:extLst>
          </p:cNvPr>
          <p:cNvPicPr>
            <a:picLocks noChangeAspect="1"/>
          </p:cNvPicPr>
          <p:nvPr/>
        </p:nvPicPr>
        <p:blipFill rotWithShape="1">
          <a:blip r:embed="rId3">
            <a:extLst>
              <a:ext uri="{28A0092B-C50C-407E-A947-70E740481C1C}">
                <a14:useLocalDpi xmlns:a14="http://schemas.microsoft.com/office/drawing/2010/main" val="0"/>
              </a:ext>
            </a:extLst>
          </a:blip>
          <a:srcRect t="-1213" b="1143"/>
          <a:stretch/>
        </p:blipFill>
        <p:spPr>
          <a:xfrm>
            <a:off x="-8402" y="-84083"/>
            <a:ext cx="12200401" cy="6942083"/>
          </a:xfrm>
          <a:prstGeom prst="rect">
            <a:avLst/>
          </a:prstGeom>
        </p:spPr>
      </p:pic>
      <p:sp>
        <p:nvSpPr>
          <p:cNvPr id="7" name="TextBox 6">
            <a:extLst>
              <a:ext uri="{FF2B5EF4-FFF2-40B4-BE49-F238E27FC236}">
                <a16:creationId xmlns:a16="http://schemas.microsoft.com/office/drawing/2014/main" id="{9162A81D-1300-4077-B5F7-46210E553095}"/>
              </a:ext>
            </a:extLst>
          </p:cNvPr>
          <p:cNvSpPr txBox="1"/>
          <p:nvPr/>
        </p:nvSpPr>
        <p:spPr>
          <a:xfrm>
            <a:off x="380796" y="5408326"/>
            <a:ext cx="4602244" cy="1015663"/>
          </a:xfrm>
          <a:prstGeom prst="rect">
            <a:avLst/>
          </a:prstGeom>
          <a:noFill/>
        </p:spPr>
        <p:txBody>
          <a:bodyPr wrap="square" rtlCol="0">
            <a:spAutoFit/>
          </a:bodyPr>
          <a:lstStyle/>
          <a:p>
            <a:r>
              <a:rPr lang="en-GB" sz="4000" b="1" spc="-150" dirty="0">
                <a:solidFill>
                  <a:schemeClr val="bg1"/>
                </a:solidFill>
              </a:rPr>
              <a:t>DHIRUN’BAR</a:t>
            </a:r>
          </a:p>
          <a:p>
            <a:r>
              <a:rPr lang="en-GB" sz="2000" b="1" spc="300" dirty="0">
                <a:solidFill>
                  <a:schemeClr val="bg1"/>
                </a:solidFill>
              </a:rPr>
              <a:t>BIRDS-EYE VIEW </a:t>
            </a:r>
            <a:endParaRPr lang="en-US" sz="2000" b="1" spc="300" dirty="0">
              <a:solidFill>
                <a:schemeClr val="bg1"/>
              </a:solidFill>
            </a:endParaRPr>
          </a:p>
        </p:txBody>
      </p:sp>
    </p:spTree>
    <p:extLst>
      <p:ext uri="{BB962C8B-B14F-4D97-AF65-F5344CB8AC3E}">
        <p14:creationId xmlns:p14="http://schemas.microsoft.com/office/powerpoint/2010/main" val="1980669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996254-49FB-4FC1-8C77-9500549EA000}"/>
              </a:ext>
            </a:extLst>
          </p:cNvPr>
          <p:cNvPicPr>
            <a:picLocks noChangeAspect="1"/>
          </p:cNvPicPr>
          <p:nvPr/>
        </p:nvPicPr>
        <p:blipFill rotWithShape="1">
          <a:blip r:embed="rId3">
            <a:extLst>
              <a:ext uri="{28A0092B-C50C-407E-A947-70E740481C1C}">
                <a14:useLocalDpi xmlns:a14="http://schemas.microsoft.com/office/drawing/2010/main" val="0"/>
              </a:ext>
            </a:extLst>
          </a:blip>
          <a:srcRect r="744"/>
          <a:stretch/>
        </p:blipFill>
        <p:spPr>
          <a:xfrm>
            <a:off x="0" y="0"/>
            <a:ext cx="12192000" cy="6858000"/>
          </a:xfrm>
          <a:prstGeom prst="rect">
            <a:avLst/>
          </a:prstGeom>
        </p:spPr>
      </p:pic>
      <p:sp>
        <p:nvSpPr>
          <p:cNvPr id="7" name="TextBox 6">
            <a:extLst>
              <a:ext uri="{FF2B5EF4-FFF2-40B4-BE49-F238E27FC236}">
                <a16:creationId xmlns:a16="http://schemas.microsoft.com/office/drawing/2014/main" id="{C0AB096F-7CC8-4C87-8FC1-29D172C75E94}"/>
              </a:ext>
            </a:extLst>
          </p:cNvPr>
          <p:cNvSpPr txBox="1"/>
          <p:nvPr/>
        </p:nvSpPr>
        <p:spPr>
          <a:xfrm>
            <a:off x="382930" y="427878"/>
            <a:ext cx="6232966" cy="1077218"/>
          </a:xfrm>
          <a:prstGeom prst="rect">
            <a:avLst/>
          </a:prstGeom>
          <a:noFill/>
        </p:spPr>
        <p:txBody>
          <a:bodyPr wrap="square">
            <a:spAutoFit/>
          </a:bodyPr>
          <a:lstStyle/>
          <a:p>
            <a:r>
              <a:rPr lang="en-GB" sz="3600" b="1" spc="-150" dirty="0">
                <a:solidFill>
                  <a:schemeClr val="bg1"/>
                </a:solidFill>
              </a:rPr>
              <a:t>DHIRUN’BAR</a:t>
            </a:r>
          </a:p>
          <a:p>
            <a:r>
              <a:rPr lang="en-GB" sz="2800" b="1" spc="300" dirty="0">
                <a:solidFill>
                  <a:schemeClr val="bg1"/>
                </a:solidFill>
              </a:rPr>
              <a:t>MAIN BAR</a:t>
            </a:r>
            <a:endParaRPr lang="en-US" sz="2800" b="1" spc="300" dirty="0">
              <a:solidFill>
                <a:schemeClr val="bg1"/>
              </a:solidFill>
            </a:endParaRPr>
          </a:p>
        </p:txBody>
      </p:sp>
      <p:sp>
        <p:nvSpPr>
          <p:cNvPr id="2" name="TextBox 1">
            <a:extLst>
              <a:ext uri="{FF2B5EF4-FFF2-40B4-BE49-F238E27FC236}">
                <a16:creationId xmlns:a16="http://schemas.microsoft.com/office/drawing/2014/main" id="{2872CC46-1178-4B3C-A404-167D1896E77E}"/>
              </a:ext>
            </a:extLst>
          </p:cNvPr>
          <p:cNvSpPr txBox="1"/>
          <p:nvPr/>
        </p:nvSpPr>
        <p:spPr>
          <a:xfrm>
            <a:off x="382929" y="1505096"/>
            <a:ext cx="5971218" cy="4555093"/>
          </a:xfrm>
          <a:prstGeom prst="rect">
            <a:avLst/>
          </a:prstGeom>
          <a:noFill/>
        </p:spPr>
        <p:txBody>
          <a:bodyPr wrap="square" rtlCol="0">
            <a:spAutoFit/>
          </a:bodyPr>
          <a:lstStyle/>
          <a:p>
            <a:r>
              <a:rPr lang="en-GB" sz="1600" dirty="0">
                <a:solidFill>
                  <a:schemeClr val="bg1">
                    <a:lumMod val="95000"/>
                  </a:schemeClr>
                </a:solidFill>
              </a:rPr>
              <a:t>The architecture and design of our main bar is inspired by the 1970’s modernized motorised Yacht Dhoni which featured two tiers.</a:t>
            </a:r>
          </a:p>
          <a:p>
            <a:endParaRPr lang="en-GB" sz="1600" dirty="0">
              <a:solidFill>
                <a:schemeClr val="bg1">
                  <a:lumMod val="95000"/>
                </a:schemeClr>
              </a:solidFill>
            </a:endParaRPr>
          </a:p>
          <a:p>
            <a:r>
              <a:rPr lang="en-GB" sz="1600" dirty="0">
                <a:solidFill>
                  <a:schemeClr val="bg1">
                    <a:lumMod val="95000"/>
                  </a:schemeClr>
                </a:solidFill>
              </a:rPr>
              <a:t>The name “</a:t>
            </a:r>
            <a:r>
              <a:rPr lang="en-GB" sz="1600" dirty="0" err="1">
                <a:solidFill>
                  <a:schemeClr val="bg1">
                    <a:lumMod val="95000"/>
                  </a:schemeClr>
                </a:solidFill>
              </a:rPr>
              <a:t>Dhirun’Bar</a:t>
            </a:r>
            <a:r>
              <a:rPr lang="en-GB" sz="1600" dirty="0">
                <a:solidFill>
                  <a:schemeClr val="bg1">
                    <a:lumMod val="95000"/>
                  </a:schemeClr>
                </a:solidFill>
              </a:rPr>
              <a:t>”  is derived from the local word </a:t>
            </a:r>
            <a:r>
              <a:rPr lang="en-GB" sz="1600" i="1" dirty="0">
                <a:solidFill>
                  <a:schemeClr val="bg1">
                    <a:lumMod val="95000"/>
                  </a:schemeClr>
                </a:solidFill>
              </a:rPr>
              <a:t>“</a:t>
            </a:r>
            <a:r>
              <a:rPr lang="en-GB" sz="1600" i="1" dirty="0" err="1">
                <a:solidFill>
                  <a:schemeClr val="bg1">
                    <a:lumMod val="95000"/>
                  </a:schemeClr>
                </a:solidFill>
              </a:rPr>
              <a:t>dhirunbaa</a:t>
            </a:r>
            <a:r>
              <a:rPr lang="en-GB" sz="1600" i="1" dirty="0">
                <a:solidFill>
                  <a:schemeClr val="bg1">
                    <a:lumMod val="95000"/>
                  </a:schemeClr>
                </a:solidFill>
              </a:rPr>
              <a:t>” </a:t>
            </a:r>
            <a:r>
              <a:rPr lang="en-GB" sz="1600" dirty="0">
                <a:solidFill>
                  <a:schemeClr val="bg1">
                    <a:lumMod val="95000"/>
                  </a:schemeClr>
                </a:solidFill>
              </a:rPr>
              <a:t>for the front deck of the Dhoni. </a:t>
            </a:r>
          </a:p>
          <a:p>
            <a:endParaRPr lang="en-GB" sz="1600" dirty="0">
              <a:solidFill>
                <a:schemeClr val="bg1">
                  <a:lumMod val="95000"/>
                </a:schemeClr>
              </a:solidFill>
            </a:endParaRPr>
          </a:p>
          <a:p>
            <a:r>
              <a:rPr lang="en-GB" sz="1600" dirty="0">
                <a:solidFill>
                  <a:schemeClr val="bg1">
                    <a:lumMod val="95000"/>
                  </a:schemeClr>
                </a:solidFill>
              </a:rPr>
              <a:t>This is an important part of the Dhoni used </a:t>
            </a:r>
          </a:p>
          <a:p>
            <a:r>
              <a:rPr lang="en-GB" sz="1600" dirty="0">
                <a:solidFill>
                  <a:schemeClr val="bg1">
                    <a:lumMod val="95000"/>
                  </a:schemeClr>
                </a:solidFill>
              </a:rPr>
              <a:t>for lounging, watching the scenery, </a:t>
            </a:r>
          </a:p>
          <a:p>
            <a:r>
              <a:rPr lang="en-GB" sz="1600" dirty="0">
                <a:solidFill>
                  <a:schemeClr val="bg1">
                    <a:lumMod val="95000"/>
                  </a:schemeClr>
                </a:solidFill>
              </a:rPr>
              <a:t>catching the breeze or simply  </a:t>
            </a:r>
          </a:p>
          <a:p>
            <a:r>
              <a:rPr lang="en-GB" sz="1600" dirty="0">
                <a:solidFill>
                  <a:schemeClr val="bg1">
                    <a:lumMod val="95000"/>
                  </a:schemeClr>
                </a:solidFill>
              </a:rPr>
              <a:t>star gazing at night.  </a:t>
            </a:r>
          </a:p>
          <a:p>
            <a:endParaRPr lang="en-GB" sz="1600" dirty="0">
              <a:solidFill>
                <a:schemeClr val="bg1">
                  <a:lumMod val="95000"/>
                </a:schemeClr>
              </a:solidFill>
            </a:endParaRPr>
          </a:p>
          <a:p>
            <a:r>
              <a:rPr lang="en-GB" sz="1600" dirty="0">
                <a:solidFill>
                  <a:schemeClr val="bg1">
                    <a:lumMod val="95000"/>
                  </a:schemeClr>
                </a:solidFill>
              </a:rPr>
              <a:t>Its also where the boat crew </a:t>
            </a:r>
          </a:p>
          <a:p>
            <a:r>
              <a:rPr lang="en-GB" sz="1600" dirty="0">
                <a:solidFill>
                  <a:schemeClr val="bg1">
                    <a:lumMod val="95000"/>
                  </a:schemeClr>
                </a:solidFill>
              </a:rPr>
              <a:t>would stand and look ahead </a:t>
            </a:r>
          </a:p>
          <a:p>
            <a:r>
              <a:rPr lang="en-GB" sz="1600" dirty="0">
                <a:solidFill>
                  <a:schemeClr val="bg1">
                    <a:lumMod val="95000"/>
                  </a:schemeClr>
                </a:solidFill>
              </a:rPr>
              <a:t>to help the boat captain </a:t>
            </a:r>
          </a:p>
          <a:p>
            <a:r>
              <a:rPr lang="en-GB" sz="1600" dirty="0">
                <a:solidFill>
                  <a:schemeClr val="bg1">
                    <a:lumMod val="95000"/>
                  </a:schemeClr>
                </a:solidFill>
              </a:rPr>
              <a:t>navigate  in and out of the</a:t>
            </a:r>
          </a:p>
          <a:p>
            <a:r>
              <a:rPr lang="en-GB" sz="1600" dirty="0">
                <a:solidFill>
                  <a:schemeClr val="bg1">
                    <a:lumMod val="95000"/>
                  </a:schemeClr>
                </a:solidFill>
              </a:rPr>
              <a:t>islands or around reefs. </a:t>
            </a:r>
          </a:p>
          <a:p>
            <a:endParaRPr lang="en-GB" sz="1600" dirty="0">
              <a:solidFill>
                <a:schemeClr val="bg1">
                  <a:lumMod val="95000"/>
                </a:schemeClr>
              </a:solidFill>
            </a:endParaRPr>
          </a:p>
          <a:p>
            <a:endParaRPr lang="en-GB" dirty="0">
              <a:solidFill>
                <a:schemeClr val="bg1">
                  <a:lumMod val="95000"/>
                </a:schemeClr>
              </a:solidFill>
            </a:endParaRPr>
          </a:p>
        </p:txBody>
      </p:sp>
      <p:sp>
        <p:nvSpPr>
          <p:cNvPr id="4" name="TextBox 3">
            <a:extLst>
              <a:ext uri="{FF2B5EF4-FFF2-40B4-BE49-F238E27FC236}">
                <a16:creationId xmlns:a16="http://schemas.microsoft.com/office/drawing/2014/main" id="{A32DB4DA-7AC0-4219-90EC-C1829012710F}"/>
              </a:ext>
            </a:extLst>
          </p:cNvPr>
          <p:cNvSpPr txBox="1"/>
          <p:nvPr/>
        </p:nvSpPr>
        <p:spPr>
          <a:xfrm>
            <a:off x="8235821" y="1505096"/>
            <a:ext cx="3278155" cy="2554545"/>
          </a:xfrm>
          <a:prstGeom prst="rect">
            <a:avLst/>
          </a:prstGeom>
          <a:noFill/>
        </p:spPr>
        <p:txBody>
          <a:bodyPr wrap="square" rtlCol="0">
            <a:spAutoFit/>
          </a:bodyPr>
          <a:lstStyle/>
          <a:p>
            <a:r>
              <a:rPr lang="en-GB" sz="1600" dirty="0">
                <a:solidFill>
                  <a:schemeClr val="bg1">
                    <a:lumMod val="95000"/>
                  </a:schemeClr>
                </a:solidFill>
              </a:rPr>
              <a:t>The “</a:t>
            </a:r>
            <a:r>
              <a:rPr lang="en-GB" sz="1600" i="1" dirty="0" err="1">
                <a:solidFill>
                  <a:schemeClr val="bg1">
                    <a:lumMod val="95000"/>
                  </a:schemeClr>
                </a:solidFill>
              </a:rPr>
              <a:t>Dhirunbaa</a:t>
            </a:r>
            <a:r>
              <a:rPr lang="en-GB" sz="1600" i="1" dirty="0">
                <a:solidFill>
                  <a:schemeClr val="bg1">
                    <a:lumMod val="95000"/>
                  </a:schemeClr>
                </a:solidFill>
              </a:rPr>
              <a:t>”</a:t>
            </a:r>
            <a:r>
              <a:rPr lang="en-GB" sz="1600" dirty="0">
                <a:solidFill>
                  <a:schemeClr val="bg1">
                    <a:lumMod val="95000"/>
                  </a:schemeClr>
                </a:solidFill>
              </a:rPr>
              <a:t> of the Dhoni is also </a:t>
            </a:r>
          </a:p>
          <a:p>
            <a:r>
              <a:rPr lang="en-GB" sz="1600" dirty="0">
                <a:solidFill>
                  <a:schemeClr val="bg1">
                    <a:lumMod val="95000"/>
                  </a:schemeClr>
                </a:solidFill>
              </a:rPr>
              <a:t>where  all the entertainment</a:t>
            </a:r>
          </a:p>
          <a:p>
            <a:r>
              <a:rPr lang="en-GB" sz="1600" dirty="0">
                <a:solidFill>
                  <a:schemeClr val="bg1">
                    <a:lumMod val="95000"/>
                  </a:schemeClr>
                </a:solidFill>
              </a:rPr>
              <a:t> happens…  playing “</a:t>
            </a:r>
            <a:r>
              <a:rPr lang="en-GB" sz="1600" dirty="0" err="1">
                <a:solidFill>
                  <a:schemeClr val="bg1">
                    <a:lumMod val="95000"/>
                  </a:schemeClr>
                </a:solidFill>
              </a:rPr>
              <a:t>Bodu</a:t>
            </a:r>
            <a:r>
              <a:rPr lang="en-GB" sz="1600" dirty="0">
                <a:solidFill>
                  <a:schemeClr val="bg1">
                    <a:lumMod val="95000"/>
                  </a:schemeClr>
                </a:solidFill>
              </a:rPr>
              <a:t> </a:t>
            </a:r>
            <a:r>
              <a:rPr lang="en-GB" sz="1600" dirty="0" err="1">
                <a:solidFill>
                  <a:schemeClr val="bg1">
                    <a:lumMod val="95000"/>
                  </a:schemeClr>
                </a:solidFill>
              </a:rPr>
              <a:t>beru</a:t>
            </a:r>
            <a:r>
              <a:rPr lang="en-GB" sz="1600" dirty="0">
                <a:solidFill>
                  <a:schemeClr val="bg1">
                    <a:lumMod val="95000"/>
                  </a:schemeClr>
                </a:solidFill>
              </a:rPr>
              <a:t>” – the local drums, dancing and singing to pass time during the journey.</a:t>
            </a:r>
          </a:p>
          <a:p>
            <a:endParaRPr lang="en-GB" sz="1600" dirty="0">
              <a:solidFill>
                <a:schemeClr val="bg1">
                  <a:lumMod val="95000"/>
                </a:schemeClr>
              </a:solidFill>
            </a:endParaRPr>
          </a:p>
          <a:p>
            <a:r>
              <a:rPr lang="en-GB" sz="1600" dirty="0">
                <a:solidFill>
                  <a:schemeClr val="bg1">
                    <a:lumMod val="95000"/>
                  </a:schemeClr>
                </a:solidFill>
              </a:rPr>
              <a:t>Due to its significance and the fact that it ends “baa” makes it the perfect name for our main</a:t>
            </a:r>
          </a:p>
          <a:p>
            <a:r>
              <a:rPr lang="en-GB" sz="1600" dirty="0">
                <a:solidFill>
                  <a:schemeClr val="bg1">
                    <a:lumMod val="95000"/>
                  </a:schemeClr>
                </a:solidFill>
              </a:rPr>
              <a:t>bar “</a:t>
            </a:r>
            <a:r>
              <a:rPr lang="en-GB" sz="1600" b="1" dirty="0">
                <a:solidFill>
                  <a:schemeClr val="bg1">
                    <a:lumMod val="95000"/>
                  </a:schemeClr>
                </a:solidFill>
              </a:rPr>
              <a:t>DHIRUN’BAR”</a:t>
            </a:r>
          </a:p>
        </p:txBody>
      </p:sp>
    </p:spTree>
    <p:extLst>
      <p:ext uri="{BB962C8B-B14F-4D97-AF65-F5344CB8AC3E}">
        <p14:creationId xmlns:p14="http://schemas.microsoft.com/office/powerpoint/2010/main" val="3166327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0291B6-2BE3-49A3-8665-F061D064B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892316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E2C8E5-9070-4C07-99F9-47DD8702B96D}"/>
              </a:ext>
            </a:extLst>
          </p:cNvPr>
          <p:cNvSpPr txBox="1"/>
          <p:nvPr/>
        </p:nvSpPr>
        <p:spPr>
          <a:xfrm>
            <a:off x="9593715" y="767726"/>
            <a:ext cx="2017369" cy="5322547"/>
          </a:xfrm>
          <a:prstGeom prst="rect">
            <a:avLst/>
          </a:prstGeom>
          <a:noFill/>
        </p:spPr>
        <p:txBody>
          <a:bodyPr wrap="square">
            <a:spAutoFit/>
          </a:bodyPr>
          <a:lstStyle/>
          <a:p>
            <a:pPr>
              <a:lnSpc>
                <a:spcPct val="107000"/>
              </a:lnSpc>
              <a:spcAft>
                <a:spcPts val="800"/>
              </a:spcAft>
            </a:pPr>
            <a:r>
              <a:rPr lang="en-US" sz="1800" dirty="0" err="1">
                <a:solidFill>
                  <a:srgbClr val="DAA474"/>
                </a:solidFill>
                <a:effectLst/>
                <a:latin typeface="Calibri Light" panose="020F0302020204030204" pitchFamily="34" charset="0"/>
                <a:ea typeface="Calibri" panose="020F0502020204030204" pitchFamily="34" charset="0"/>
                <a:cs typeface="Times New Roman" panose="02020603050405020304" pitchFamily="18" charset="0"/>
              </a:rPr>
              <a:t>Dhirun’Bar</a:t>
            </a:r>
            <a:r>
              <a:rPr lang="en-US" sz="1800" dirty="0">
                <a:solidFill>
                  <a:srgbClr val="DAA474"/>
                </a:solidFill>
                <a:effectLst/>
                <a:latin typeface="Calibri Light" panose="020F0302020204030204" pitchFamily="34" charset="0"/>
                <a:ea typeface="Calibri" panose="020F0502020204030204" pitchFamily="34" charset="0"/>
                <a:cs typeface="Times New Roman" panose="02020603050405020304" pitchFamily="18" charset="0"/>
              </a:rPr>
              <a:t> features two</a:t>
            </a:r>
            <a:r>
              <a:rPr lang="en-US" dirty="0">
                <a:solidFill>
                  <a:srgbClr val="DAA474"/>
                </a:solidFill>
                <a:effectLst/>
                <a:latin typeface="Calibri Light" panose="020F0302020204030204" pitchFamily="34" charset="0"/>
                <a:ea typeface="Calibri" panose="020F0502020204030204" pitchFamily="34" charset="0"/>
                <a:cs typeface="Times New Roman" panose="02020603050405020304" pitchFamily="18" charset="0"/>
              </a:rPr>
              <a:t> lounges with two open-air decks located above the bar perfect for private functions…. cocktail parties with a group of friends or a private romantic dinner under the stars</a:t>
            </a:r>
          </a:p>
          <a:p>
            <a:pPr algn="ctr">
              <a:lnSpc>
                <a:spcPct val="107000"/>
              </a:lnSpc>
              <a:spcAft>
                <a:spcPts val="800"/>
              </a:spcAft>
            </a:pPr>
            <a:endParaRPr lang="en-US" dirty="0">
              <a:solidFill>
                <a:srgbClr val="DAA474"/>
              </a:solidFill>
              <a:effectLst/>
              <a:latin typeface="Calibri Light" panose="020F03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1800" dirty="0">
                <a:solidFill>
                  <a:srgbClr val="DAA474"/>
                </a:solidFill>
                <a:effectLst/>
                <a:latin typeface="Calibri Light" panose="020F0302020204030204" pitchFamily="34" charset="0"/>
                <a:ea typeface="Calibri" panose="020F0502020204030204" pitchFamily="34" charset="0"/>
                <a:cs typeface="Times New Roman" panose="02020603050405020304" pitchFamily="18" charset="0"/>
              </a:rPr>
              <a:t>Enjoy the breathtaking views of the Indian Ocean from the top decks of </a:t>
            </a:r>
            <a:r>
              <a:rPr lang="en-US" sz="1800" dirty="0" err="1">
                <a:solidFill>
                  <a:srgbClr val="DAA474"/>
                </a:solidFill>
                <a:effectLst/>
                <a:latin typeface="Calibri Light" panose="020F0302020204030204" pitchFamily="34" charset="0"/>
                <a:ea typeface="Calibri" panose="020F0502020204030204" pitchFamily="34" charset="0"/>
                <a:cs typeface="Times New Roman" panose="02020603050405020304" pitchFamily="18" charset="0"/>
              </a:rPr>
              <a:t>Dhirun’Bar</a:t>
            </a:r>
            <a:r>
              <a:rPr lang="en-US" sz="1800" dirty="0">
                <a:solidFill>
                  <a:srgbClr val="DAA474"/>
                </a:solidFill>
                <a:effectLst/>
                <a:latin typeface="Calibri Light" panose="020F0302020204030204" pitchFamily="34" charset="0"/>
                <a:ea typeface="Calibri" panose="020F0502020204030204" pitchFamily="34" charset="0"/>
                <a:cs typeface="Times New Roman" panose="02020603050405020304" pitchFamily="18" charset="0"/>
              </a:rPr>
              <a:t>!</a:t>
            </a:r>
            <a:endParaRPr lang="en-US" dirty="0">
              <a:solidFill>
                <a:srgbClr val="DAA47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B3E3A2C-5D0A-46B4-AEE7-550DF6374595}"/>
              </a:ext>
            </a:extLst>
          </p:cNvPr>
          <p:cNvSpPr txBox="1"/>
          <p:nvPr/>
        </p:nvSpPr>
        <p:spPr>
          <a:xfrm>
            <a:off x="559443" y="299200"/>
            <a:ext cx="4602244" cy="1077218"/>
          </a:xfrm>
          <a:prstGeom prst="rect">
            <a:avLst/>
          </a:prstGeom>
          <a:noFill/>
        </p:spPr>
        <p:txBody>
          <a:bodyPr wrap="square" rtlCol="0">
            <a:spAutoFit/>
          </a:bodyPr>
          <a:lstStyle/>
          <a:p>
            <a:r>
              <a:rPr lang="en-GB" sz="4000" b="1" spc="-150" dirty="0">
                <a:solidFill>
                  <a:schemeClr val="bg1"/>
                </a:solidFill>
              </a:rPr>
              <a:t>DHIRUN’BAR</a:t>
            </a:r>
          </a:p>
          <a:p>
            <a:r>
              <a:rPr lang="en-GB" sz="2400" b="1" spc="300" dirty="0">
                <a:solidFill>
                  <a:schemeClr val="bg1"/>
                </a:solidFill>
              </a:rPr>
              <a:t>LOUNGE &amp; TOP DECK</a:t>
            </a:r>
            <a:endParaRPr lang="en-US" sz="2400" b="1" spc="300" dirty="0">
              <a:solidFill>
                <a:schemeClr val="bg1"/>
              </a:solidFill>
            </a:endParaRPr>
          </a:p>
        </p:txBody>
      </p:sp>
      <p:pic>
        <p:nvPicPr>
          <p:cNvPr id="3" name="Picture 2">
            <a:extLst>
              <a:ext uri="{FF2B5EF4-FFF2-40B4-BE49-F238E27FC236}">
                <a16:creationId xmlns:a16="http://schemas.microsoft.com/office/drawing/2014/main" id="{23D35643-1E6D-46B9-909D-DE984C1C69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34272" cy="6858000"/>
          </a:xfrm>
          <a:prstGeom prst="rect">
            <a:avLst/>
          </a:prstGeom>
        </p:spPr>
      </p:pic>
      <p:sp>
        <p:nvSpPr>
          <p:cNvPr id="7" name="TextBox 6">
            <a:extLst>
              <a:ext uri="{FF2B5EF4-FFF2-40B4-BE49-F238E27FC236}">
                <a16:creationId xmlns:a16="http://schemas.microsoft.com/office/drawing/2014/main" id="{C2A6E01A-1720-434F-8ECC-D29214EC21C6}"/>
              </a:ext>
            </a:extLst>
          </p:cNvPr>
          <p:cNvSpPr txBox="1"/>
          <p:nvPr/>
        </p:nvSpPr>
        <p:spPr>
          <a:xfrm>
            <a:off x="382930" y="427878"/>
            <a:ext cx="2951941" cy="1508105"/>
          </a:xfrm>
          <a:prstGeom prst="rect">
            <a:avLst/>
          </a:prstGeom>
          <a:noFill/>
        </p:spPr>
        <p:txBody>
          <a:bodyPr wrap="square">
            <a:spAutoFit/>
          </a:bodyPr>
          <a:lstStyle/>
          <a:p>
            <a:r>
              <a:rPr lang="en-GB" sz="3600" b="1" spc="-150" dirty="0">
                <a:solidFill>
                  <a:schemeClr val="bg1"/>
                </a:solidFill>
              </a:rPr>
              <a:t>DHIRUN’BAR</a:t>
            </a:r>
          </a:p>
          <a:p>
            <a:r>
              <a:rPr lang="en-GB" sz="2800" b="1" spc="-150" dirty="0">
                <a:solidFill>
                  <a:schemeClr val="bg1"/>
                </a:solidFill>
              </a:rPr>
              <a:t>TOP DECKS </a:t>
            </a:r>
            <a:endParaRPr lang="en-US" sz="2800" b="1" spc="300" dirty="0">
              <a:solidFill>
                <a:schemeClr val="bg1"/>
              </a:solidFill>
            </a:endParaRPr>
          </a:p>
          <a:p>
            <a:endParaRPr lang="en-US" sz="2800" b="1" spc="300" dirty="0">
              <a:solidFill>
                <a:schemeClr val="bg1"/>
              </a:solidFill>
            </a:endParaRPr>
          </a:p>
        </p:txBody>
      </p:sp>
      <p:sp>
        <p:nvSpPr>
          <p:cNvPr id="8" name="TextBox 7">
            <a:extLst>
              <a:ext uri="{FF2B5EF4-FFF2-40B4-BE49-F238E27FC236}">
                <a16:creationId xmlns:a16="http://schemas.microsoft.com/office/drawing/2014/main" id="{3F0049AE-117F-46E3-9FC4-6DBCEF0B72D7}"/>
              </a:ext>
            </a:extLst>
          </p:cNvPr>
          <p:cNvSpPr txBox="1"/>
          <p:nvPr/>
        </p:nvSpPr>
        <p:spPr>
          <a:xfrm>
            <a:off x="9811224" y="4373215"/>
            <a:ext cx="462115" cy="707886"/>
          </a:xfrm>
          <a:prstGeom prst="rect">
            <a:avLst/>
          </a:prstGeom>
          <a:noFill/>
        </p:spPr>
        <p:txBody>
          <a:bodyPr wrap="square" rtlCol="0">
            <a:spAutoFit/>
          </a:bodyPr>
          <a:lstStyle/>
          <a:p>
            <a:r>
              <a:rPr lang="en-GB" sz="4000" dirty="0">
                <a:solidFill>
                  <a:srgbClr val="00B050"/>
                </a:solidFill>
              </a:rPr>
              <a:t>“</a:t>
            </a:r>
            <a:endParaRPr lang="en-US" sz="4000" dirty="0">
              <a:solidFill>
                <a:srgbClr val="00B050"/>
              </a:solidFill>
            </a:endParaRPr>
          </a:p>
        </p:txBody>
      </p:sp>
      <p:sp>
        <p:nvSpPr>
          <p:cNvPr id="9" name="TextBox 8">
            <a:extLst>
              <a:ext uri="{FF2B5EF4-FFF2-40B4-BE49-F238E27FC236}">
                <a16:creationId xmlns:a16="http://schemas.microsoft.com/office/drawing/2014/main" id="{48FC2089-F318-4D2C-B772-ECDD395D47B3}"/>
              </a:ext>
            </a:extLst>
          </p:cNvPr>
          <p:cNvSpPr txBox="1"/>
          <p:nvPr/>
        </p:nvSpPr>
        <p:spPr>
          <a:xfrm>
            <a:off x="11270109" y="5616714"/>
            <a:ext cx="426591" cy="707886"/>
          </a:xfrm>
          <a:prstGeom prst="rect">
            <a:avLst/>
          </a:prstGeom>
          <a:noFill/>
        </p:spPr>
        <p:txBody>
          <a:bodyPr wrap="square" rtlCol="0">
            <a:spAutoFit/>
          </a:bodyPr>
          <a:lstStyle/>
          <a:p>
            <a:r>
              <a:rPr lang="en-GB" sz="4000" dirty="0">
                <a:solidFill>
                  <a:srgbClr val="00B050"/>
                </a:solidFill>
              </a:rPr>
              <a:t>”</a:t>
            </a:r>
            <a:endParaRPr lang="en-US" sz="4000" dirty="0">
              <a:solidFill>
                <a:srgbClr val="00B050"/>
              </a:solidFill>
            </a:endParaRPr>
          </a:p>
        </p:txBody>
      </p:sp>
    </p:spTree>
    <p:extLst>
      <p:ext uri="{BB962C8B-B14F-4D97-AF65-F5344CB8AC3E}">
        <p14:creationId xmlns:p14="http://schemas.microsoft.com/office/powerpoint/2010/main" val="3740217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0F565-6874-49E1-B541-D6CB8466D12A}"/>
              </a:ext>
            </a:extLst>
          </p:cNvPr>
          <p:cNvPicPr>
            <a:picLocks noChangeAspect="1"/>
          </p:cNvPicPr>
          <p:nvPr/>
        </p:nvPicPr>
        <p:blipFill rotWithShape="1">
          <a:blip r:embed="rId2">
            <a:extLst>
              <a:ext uri="{28A0092B-C50C-407E-A947-70E740481C1C}">
                <a14:useLocalDpi xmlns:a14="http://schemas.microsoft.com/office/drawing/2010/main" val="0"/>
              </a:ext>
            </a:extLst>
          </a:blip>
          <a:srcRect t="5621"/>
          <a:stretch/>
        </p:blipFill>
        <p:spPr>
          <a:xfrm>
            <a:off x="0" y="0"/>
            <a:ext cx="12192000" cy="6858000"/>
          </a:xfrm>
          <a:prstGeom prst="rect">
            <a:avLst/>
          </a:prstGeom>
        </p:spPr>
      </p:pic>
      <p:sp>
        <p:nvSpPr>
          <p:cNvPr id="5" name="TextBox 4">
            <a:extLst>
              <a:ext uri="{FF2B5EF4-FFF2-40B4-BE49-F238E27FC236}">
                <a16:creationId xmlns:a16="http://schemas.microsoft.com/office/drawing/2014/main" id="{DB77A184-ABE2-469B-A2D8-F7F36BF542BE}"/>
              </a:ext>
            </a:extLst>
          </p:cNvPr>
          <p:cNvSpPr txBox="1"/>
          <p:nvPr/>
        </p:nvSpPr>
        <p:spPr>
          <a:xfrm>
            <a:off x="378124" y="5134189"/>
            <a:ext cx="4602244" cy="646331"/>
          </a:xfrm>
          <a:prstGeom prst="rect">
            <a:avLst/>
          </a:prstGeom>
          <a:noFill/>
        </p:spPr>
        <p:txBody>
          <a:bodyPr wrap="square" rtlCol="0">
            <a:spAutoFit/>
          </a:bodyPr>
          <a:lstStyle/>
          <a:p>
            <a:r>
              <a:rPr lang="en-GB" sz="3600" b="1" spc="-150" dirty="0">
                <a:solidFill>
                  <a:schemeClr val="bg1"/>
                </a:solidFill>
              </a:rPr>
              <a:t>DHIRUN’BAR</a:t>
            </a:r>
          </a:p>
        </p:txBody>
      </p:sp>
      <p:sp>
        <p:nvSpPr>
          <p:cNvPr id="11" name="TextBox 10">
            <a:extLst>
              <a:ext uri="{FF2B5EF4-FFF2-40B4-BE49-F238E27FC236}">
                <a16:creationId xmlns:a16="http://schemas.microsoft.com/office/drawing/2014/main" id="{835591EB-B6B6-4712-8A86-D91AA16CAF2A}"/>
              </a:ext>
            </a:extLst>
          </p:cNvPr>
          <p:cNvSpPr txBox="1"/>
          <p:nvPr/>
        </p:nvSpPr>
        <p:spPr>
          <a:xfrm>
            <a:off x="378124" y="5780520"/>
            <a:ext cx="4366516" cy="646331"/>
          </a:xfrm>
          <a:prstGeom prst="rect">
            <a:avLst/>
          </a:prstGeom>
          <a:noFill/>
        </p:spPr>
        <p:txBody>
          <a:bodyPr wrap="square">
            <a:spAutoFit/>
          </a:bodyPr>
          <a:lstStyle/>
          <a:p>
            <a:r>
              <a:rPr lang="en-US" b="1"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Kick back and chill to lounge music during the day</a:t>
            </a:r>
            <a:r>
              <a:rPr lang="en-US" b="1" dirty="0">
                <a:solidFill>
                  <a:schemeClr val="bg1"/>
                </a:solidFill>
                <a:latin typeface="Calibri Light" panose="020F0302020204030204" pitchFamily="34" charset="0"/>
                <a:ea typeface="Calibri" panose="020F0502020204030204" pitchFamily="34" charset="0"/>
                <a:cs typeface="Times New Roman" panose="02020603050405020304" pitchFamily="18" charset="0"/>
              </a:rPr>
              <a:t>, with your favorite s</a:t>
            </a:r>
            <a:r>
              <a:rPr lang="en-US" b="1"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nack and drink </a:t>
            </a:r>
            <a:endParaRPr lang="en-US" dirty="0"/>
          </a:p>
        </p:txBody>
      </p:sp>
    </p:spTree>
    <p:extLst>
      <p:ext uri="{BB962C8B-B14F-4D97-AF65-F5344CB8AC3E}">
        <p14:creationId xmlns:p14="http://schemas.microsoft.com/office/powerpoint/2010/main" val="3155932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657EFA-8E6B-4561-B386-4DA66B215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7BF1D13F-EAAB-441D-9119-4581CD120D82}"/>
              </a:ext>
            </a:extLst>
          </p:cNvPr>
          <p:cNvSpPr txBox="1"/>
          <p:nvPr/>
        </p:nvSpPr>
        <p:spPr>
          <a:xfrm>
            <a:off x="400860" y="1251527"/>
            <a:ext cx="2511682" cy="1200329"/>
          </a:xfrm>
          <a:prstGeom prst="rect">
            <a:avLst/>
          </a:prstGeom>
          <a:noFill/>
        </p:spPr>
        <p:txBody>
          <a:bodyPr wrap="square">
            <a:spAutoFit/>
          </a:bodyPr>
          <a:lstStyle/>
          <a:p>
            <a:r>
              <a:rPr lang="en-US" b="1"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Enjoy a fine selection of beverages from around the world in the most relaxed setting…</a:t>
            </a:r>
            <a:endParaRPr lang="en-US" dirty="0"/>
          </a:p>
        </p:txBody>
      </p:sp>
      <p:sp>
        <p:nvSpPr>
          <p:cNvPr id="5" name="TextBox 4">
            <a:extLst>
              <a:ext uri="{FF2B5EF4-FFF2-40B4-BE49-F238E27FC236}">
                <a16:creationId xmlns:a16="http://schemas.microsoft.com/office/drawing/2014/main" id="{F310CE6B-E518-4620-8898-EEAF7CCDFB26}"/>
              </a:ext>
            </a:extLst>
          </p:cNvPr>
          <p:cNvSpPr txBox="1"/>
          <p:nvPr/>
        </p:nvSpPr>
        <p:spPr>
          <a:xfrm>
            <a:off x="382930" y="427878"/>
            <a:ext cx="2951941" cy="646331"/>
          </a:xfrm>
          <a:prstGeom prst="rect">
            <a:avLst/>
          </a:prstGeom>
          <a:noFill/>
        </p:spPr>
        <p:txBody>
          <a:bodyPr wrap="square">
            <a:spAutoFit/>
          </a:bodyPr>
          <a:lstStyle/>
          <a:p>
            <a:r>
              <a:rPr lang="en-GB" sz="3600" b="1" spc="-150" dirty="0">
                <a:solidFill>
                  <a:schemeClr val="bg1"/>
                </a:solidFill>
              </a:rPr>
              <a:t>DHIRUN’BAR</a:t>
            </a:r>
            <a:endParaRPr lang="en-US" sz="2800" b="1" spc="300" dirty="0">
              <a:solidFill>
                <a:schemeClr val="bg1"/>
              </a:solidFill>
            </a:endParaRPr>
          </a:p>
        </p:txBody>
      </p:sp>
    </p:spTree>
    <p:extLst>
      <p:ext uri="{BB962C8B-B14F-4D97-AF65-F5344CB8AC3E}">
        <p14:creationId xmlns:p14="http://schemas.microsoft.com/office/powerpoint/2010/main" val="2743225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DC84BD-1A90-4DDD-AA45-90B976A04D4B}"/>
              </a:ext>
            </a:extLst>
          </p:cNvPr>
          <p:cNvPicPr>
            <a:picLocks noChangeAspect="1"/>
          </p:cNvPicPr>
          <p:nvPr/>
        </p:nvPicPr>
        <p:blipFill rotWithShape="1">
          <a:blip r:embed="rId2">
            <a:extLst>
              <a:ext uri="{28A0092B-C50C-407E-A947-70E740481C1C}">
                <a14:useLocalDpi xmlns:a14="http://schemas.microsoft.com/office/drawing/2010/main" val="0"/>
              </a:ext>
            </a:extLst>
          </a:blip>
          <a:srcRect r="1383"/>
          <a:stretch/>
        </p:blipFill>
        <p:spPr>
          <a:xfrm>
            <a:off x="-1" y="0"/>
            <a:ext cx="12192001" cy="6936828"/>
          </a:xfrm>
          <a:prstGeom prst="rect">
            <a:avLst/>
          </a:prstGeom>
        </p:spPr>
      </p:pic>
      <p:sp>
        <p:nvSpPr>
          <p:cNvPr id="6" name="TextBox 5">
            <a:extLst>
              <a:ext uri="{FF2B5EF4-FFF2-40B4-BE49-F238E27FC236}">
                <a16:creationId xmlns:a16="http://schemas.microsoft.com/office/drawing/2014/main" id="{500FDF40-2A2B-4CEA-9867-B30479FE0880}"/>
              </a:ext>
            </a:extLst>
          </p:cNvPr>
          <p:cNvSpPr txBox="1"/>
          <p:nvPr/>
        </p:nvSpPr>
        <p:spPr>
          <a:xfrm>
            <a:off x="400860" y="1241676"/>
            <a:ext cx="3469513" cy="646331"/>
          </a:xfrm>
          <a:prstGeom prst="rect">
            <a:avLst/>
          </a:prstGeom>
          <a:noFill/>
        </p:spPr>
        <p:txBody>
          <a:bodyPr wrap="square">
            <a:spAutoFit/>
          </a:bodyPr>
          <a:lstStyle/>
          <a:p>
            <a:r>
              <a:rPr lang="en-US" b="1" dirty="0">
                <a:solidFill>
                  <a:schemeClr val="bg1"/>
                </a:solidFill>
                <a:latin typeface="Calibri Light" panose="020F0302020204030204" pitchFamily="34" charset="0"/>
                <a:ea typeface="Calibri" panose="020F0502020204030204" pitchFamily="34" charset="0"/>
                <a:cs typeface="Times New Roman" panose="02020603050405020304" pitchFamily="18" charset="0"/>
              </a:rPr>
              <a:t>… or dance </a:t>
            </a:r>
            <a:r>
              <a:rPr lang="en-US" b="1"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away the night to the latest beats</a:t>
            </a:r>
            <a:r>
              <a:rPr lang="en-US" b="1" dirty="0">
                <a:solidFill>
                  <a:schemeClr val="bg1"/>
                </a:solidFill>
                <a:latin typeface="Calibri Light" panose="020F0302020204030204" pitchFamily="34" charset="0"/>
                <a:ea typeface="Calibri" panose="020F0502020204030204" pitchFamily="34" charset="0"/>
                <a:cs typeface="Times New Roman" panose="02020603050405020304" pitchFamily="18" charset="0"/>
              </a:rPr>
              <a:t>!</a:t>
            </a:r>
            <a:endParaRPr lang="en-US" b="1" dirty="0">
              <a:solidFill>
                <a:schemeClr val="bg1"/>
              </a:solidFill>
            </a:endParaRPr>
          </a:p>
        </p:txBody>
      </p:sp>
      <p:sp>
        <p:nvSpPr>
          <p:cNvPr id="5" name="TextBox 4">
            <a:extLst>
              <a:ext uri="{FF2B5EF4-FFF2-40B4-BE49-F238E27FC236}">
                <a16:creationId xmlns:a16="http://schemas.microsoft.com/office/drawing/2014/main" id="{AE37229E-ADC3-488E-BD61-60C3223FDC0C}"/>
              </a:ext>
            </a:extLst>
          </p:cNvPr>
          <p:cNvSpPr txBox="1"/>
          <p:nvPr/>
        </p:nvSpPr>
        <p:spPr>
          <a:xfrm>
            <a:off x="382930" y="427878"/>
            <a:ext cx="2951941" cy="646331"/>
          </a:xfrm>
          <a:prstGeom prst="rect">
            <a:avLst/>
          </a:prstGeom>
          <a:noFill/>
        </p:spPr>
        <p:txBody>
          <a:bodyPr wrap="square">
            <a:spAutoFit/>
          </a:bodyPr>
          <a:lstStyle/>
          <a:p>
            <a:r>
              <a:rPr lang="en-GB" sz="3600" b="1" spc="-150" dirty="0">
                <a:solidFill>
                  <a:schemeClr val="bg1"/>
                </a:solidFill>
              </a:rPr>
              <a:t>DHIRUN’BAR</a:t>
            </a:r>
            <a:endParaRPr lang="en-US" sz="2800" b="1" spc="300" dirty="0">
              <a:solidFill>
                <a:schemeClr val="bg1"/>
              </a:solidFill>
            </a:endParaRPr>
          </a:p>
        </p:txBody>
      </p:sp>
    </p:spTree>
    <p:extLst>
      <p:ext uri="{BB962C8B-B14F-4D97-AF65-F5344CB8AC3E}">
        <p14:creationId xmlns:p14="http://schemas.microsoft.com/office/powerpoint/2010/main" val="3313558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C5DFD16-F3EB-45FE-8462-E18C0D5248EB}"/>
              </a:ext>
            </a:extLst>
          </p:cNvPr>
          <p:cNvPicPr>
            <a:picLocks noChangeAspect="1"/>
          </p:cNvPicPr>
          <p:nvPr/>
        </p:nvPicPr>
        <p:blipFill rotWithShape="1">
          <a:blip r:embed="rId2">
            <a:extLst>
              <a:ext uri="{28A0092B-C50C-407E-A947-70E740481C1C}">
                <a14:useLocalDpi xmlns:a14="http://schemas.microsoft.com/office/drawing/2010/main" val="0"/>
              </a:ext>
            </a:extLst>
          </a:blip>
          <a:srcRect t="1916" b="11872"/>
          <a:stretch/>
        </p:blipFill>
        <p:spPr>
          <a:xfrm>
            <a:off x="6096000" y="-2"/>
            <a:ext cx="6097525" cy="6858001"/>
          </a:xfrm>
          <a:prstGeom prst="rect">
            <a:avLst/>
          </a:prstGeom>
        </p:spPr>
      </p:pic>
      <p:pic>
        <p:nvPicPr>
          <p:cNvPr id="14" name="Picture 13">
            <a:extLst>
              <a:ext uri="{FF2B5EF4-FFF2-40B4-BE49-F238E27FC236}">
                <a16:creationId xmlns:a16="http://schemas.microsoft.com/office/drawing/2014/main" id="{2BCC4C62-521D-4D04-88EF-885947F54984}"/>
              </a:ext>
            </a:extLst>
          </p:cNvPr>
          <p:cNvPicPr>
            <a:picLocks noChangeAspect="1"/>
          </p:cNvPicPr>
          <p:nvPr/>
        </p:nvPicPr>
        <p:blipFill rotWithShape="1">
          <a:blip r:embed="rId3">
            <a:extLst>
              <a:ext uri="{28A0092B-C50C-407E-A947-70E740481C1C}">
                <a14:useLocalDpi xmlns:a14="http://schemas.microsoft.com/office/drawing/2010/main" val="0"/>
              </a:ext>
            </a:extLst>
          </a:blip>
          <a:srcRect l="5407" b="14862"/>
          <a:stretch/>
        </p:blipFill>
        <p:spPr>
          <a:xfrm>
            <a:off x="-1" y="0"/>
            <a:ext cx="6094476" cy="6858000"/>
          </a:xfrm>
          <a:prstGeom prst="rect">
            <a:avLst/>
          </a:prstGeom>
        </p:spPr>
      </p:pic>
      <p:sp>
        <p:nvSpPr>
          <p:cNvPr id="13" name="TextBox 12">
            <a:extLst>
              <a:ext uri="{FF2B5EF4-FFF2-40B4-BE49-F238E27FC236}">
                <a16:creationId xmlns:a16="http://schemas.microsoft.com/office/drawing/2014/main" id="{2ECBF358-D4C1-4B83-8B8F-EBAEBAE2EE82}"/>
              </a:ext>
            </a:extLst>
          </p:cNvPr>
          <p:cNvSpPr txBox="1"/>
          <p:nvPr/>
        </p:nvSpPr>
        <p:spPr>
          <a:xfrm>
            <a:off x="3793353" y="4373814"/>
            <a:ext cx="4602244" cy="1261884"/>
          </a:xfrm>
          <a:prstGeom prst="rect">
            <a:avLst/>
          </a:prstGeom>
          <a:noFill/>
        </p:spPr>
        <p:txBody>
          <a:bodyPr wrap="square" rtlCol="0">
            <a:spAutoFit/>
          </a:bodyPr>
          <a:lstStyle/>
          <a:p>
            <a:pPr algn="ctr"/>
            <a:r>
              <a:rPr lang="en-GB" sz="4000" b="1" spc="-150" dirty="0">
                <a:solidFill>
                  <a:schemeClr val="bg1"/>
                </a:solidFill>
              </a:rPr>
              <a:t>DHIRUN’BAR</a:t>
            </a:r>
          </a:p>
          <a:p>
            <a:pPr algn="ctr"/>
            <a:endParaRPr lang="en-GB" b="1" dirty="0">
              <a:solidFill>
                <a:schemeClr val="bg1"/>
              </a:solidFill>
            </a:endParaRPr>
          </a:p>
          <a:p>
            <a:pPr algn="ctr"/>
            <a:r>
              <a:rPr lang="en-GB" b="1" dirty="0">
                <a:solidFill>
                  <a:schemeClr val="bg1"/>
                </a:solidFill>
              </a:rPr>
              <a:t>Refreshing Cocktails &amp; mocktails</a:t>
            </a:r>
            <a:endParaRPr lang="en-US" b="1" dirty="0">
              <a:solidFill>
                <a:schemeClr val="bg1"/>
              </a:solidFill>
            </a:endParaRPr>
          </a:p>
        </p:txBody>
      </p:sp>
    </p:spTree>
    <p:extLst>
      <p:ext uri="{BB962C8B-B14F-4D97-AF65-F5344CB8AC3E}">
        <p14:creationId xmlns:p14="http://schemas.microsoft.com/office/powerpoint/2010/main" val="3259028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140298-56FE-4119-95E4-41B82AA0AE7D}"/>
              </a:ext>
            </a:extLst>
          </p:cNvPr>
          <p:cNvPicPr>
            <a:picLocks noChangeAspect="1"/>
          </p:cNvPicPr>
          <p:nvPr/>
        </p:nvPicPr>
        <p:blipFill rotWithShape="1">
          <a:blip r:embed="rId2">
            <a:extLst>
              <a:ext uri="{28A0092B-C50C-407E-A947-70E740481C1C}">
                <a14:useLocalDpi xmlns:a14="http://schemas.microsoft.com/office/drawing/2010/main" val="0"/>
              </a:ext>
            </a:extLst>
          </a:blip>
          <a:srcRect t="4092"/>
          <a:stretch/>
        </p:blipFill>
        <p:spPr>
          <a:xfrm>
            <a:off x="0" y="0"/>
            <a:ext cx="12192000" cy="6858000"/>
          </a:xfrm>
          <a:prstGeom prst="rect">
            <a:avLst/>
          </a:prstGeom>
        </p:spPr>
      </p:pic>
    </p:spTree>
    <p:extLst>
      <p:ext uri="{BB962C8B-B14F-4D97-AF65-F5344CB8AC3E}">
        <p14:creationId xmlns:p14="http://schemas.microsoft.com/office/powerpoint/2010/main" val="3019279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9A7D10-394E-4C49-90CC-D9094FD3D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C68C9DB-E1EB-4840-B0DB-F1D8184BF1E0}"/>
              </a:ext>
            </a:extLst>
          </p:cNvPr>
          <p:cNvSpPr txBox="1"/>
          <p:nvPr/>
        </p:nvSpPr>
        <p:spPr>
          <a:xfrm>
            <a:off x="375122" y="411883"/>
            <a:ext cx="4602244" cy="1077218"/>
          </a:xfrm>
          <a:prstGeom prst="rect">
            <a:avLst/>
          </a:prstGeom>
          <a:noFill/>
        </p:spPr>
        <p:txBody>
          <a:bodyPr wrap="square" rtlCol="0">
            <a:spAutoFit/>
          </a:bodyPr>
          <a:lstStyle/>
          <a:p>
            <a:r>
              <a:rPr lang="en-GB" sz="4000" b="1" spc="-150" dirty="0">
                <a:solidFill>
                  <a:schemeClr val="bg1"/>
                </a:solidFill>
              </a:rPr>
              <a:t>KO’BAR</a:t>
            </a:r>
          </a:p>
          <a:p>
            <a:r>
              <a:rPr lang="en-GB" sz="2400" b="1" spc="300" dirty="0">
                <a:solidFill>
                  <a:schemeClr val="bg1"/>
                </a:solidFill>
              </a:rPr>
              <a:t>SUNSET BEACH BAR</a:t>
            </a:r>
            <a:endParaRPr lang="en-US" sz="2400" b="1" spc="300" dirty="0">
              <a:solidFill>
                <a:schemeClr val="bg1"/>
              </a:solidFill>
            </a:endParaRPr>
          </a:p>
        </p:txBody>
      </p:sp>
    </p:spTree>
    <p:extLst>
      <p:ext uri="{BB962C8B-B14F-4D97-AF65-F5344CB8AC3E}">
        <p14:creationId xmlns:p14="http://schemas.microsoft.com/office/powerpoint/2010/main" val="2536115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D219848-2DC4-4716-A517-6ECBEB3AD4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5616" y="0"/>
            <a:ext cx="8406384" cy="6858000"/>
          </a:xfrm>
          <a:prstGeom prst="rect">
            <a:avLst/>
          </a:prstGeom>
        </p:spPr>
      </p:pic>
      <p:sp>
        <p:nvSpPr>
          <p:cNvPr id="13" name="Content Placeholder 12">
            <a:extLst>
              <a:ext uri="{FF2B5EF4-FFF2-40B4-BE49-F238E27FC236}">
                <a16:creationId xmlns:a16="http://schemas.microsoft.com/office/drawing/2014/main" id="{0F239C40-3053-4DB5-8DEB-D8C5FBF017B1}"/>
              </a:ext>
            </a:extLst>
          </p:cNvPr>
          <p:cNvSpPr>
            <a:spLocks noGrp="1"/>
          </p:cNvSpPr>
          <p:nvPr>
            <p:ph idx="1"/>
          </p:nvPr>
        </p:nvSpPr>
        <p:spPr>
          <a:xfrm>
            <a:off x="922720" y="1417541"/>
            <a:ext cx="1931766" cy="3143241"/>
          </a:xfrm>
        </p:spPr>
        <p:txBody>
          <a:bodyPr>
            <a:noAutofit/>
          </a:bodyPr>
          <a:lstStyle/>
          <a:p>
            <a:pPr marL="0" indent="0" algn="ctr">
              <a:buNone/>
            </a:pPr>
            <a:r>
              <a:rPr lang="en-US" sz="2000" dirty="0">
                <a:solidFill>
                  <a:srgbClr val="DAA474"/>
                </a:solidFill>
                <a:effectLst/>
                <a:latin typeface="Calibri Light" panose="020F0302020204030204" pitchFamily="34" charset="0"/>
                <a:ea typeface="Calibri" panose="020F0502020204030204" pitchFamily="34" charset="0"/>
              </a:rPr>
              <a:t>Grab a cold drink and our signature Pizza after a swim, chill in a hammock with a book and a king coconut, or even better, enjoy the magnificent sunset views with a cocktail in hand! </a:t>
            </a:r>
            <a:endParaRPr lang="en-US" sz="2000" dirty="0">
              <a:solidFill>
                <a:srgbClr val="DAA474"/>
              </a:solidFill>
            </a:endParaRPr>
          </a:p>
        </p:txBody>
      </p:sp>
      <p:sp>
        <p:nvSpPr>
          <p:cNvPr id="7" name="TextBox 6">
            <a:extLst>
              <a:ext uri="{FF2B5EF4-FFF2-40B4-BE49-F238E27FC236}">
                <a16:creationId xmlns:a16="http://schemas.microsoft.com/office/drawing/2014/main" id="{9F6FD2A5-7293-475C-AFB3-B00BB58CC0DE}"/>
              </a:ext>
            </a:extLst>
          </p:cNvPr>
          <p:cNvSpPr txBox="1"/>
          <p:nvPr/>
        </p:nvSpPr>
        <p:spPr>
          <a:xfrm>
            <a:off x="7202032" y="445505"/>
            <a:ext cx="4602244" cy="954107"/>
          </a:xfrm>
          <a:prstGeom prst="rect">
            <a:avLst/>
          </a:prstGeom>
          <a:noFill/>
        </p:spPr>
        <p:txBody>
          <a:bodyPr wrap="square" rtlCol="0">
            <a:spAutoFit/>
          </a:bodyPr>
          <a:lstStyle/>
          <a:p>
            <a:pPr algn="r"/>
            <a:r>
              <a:rPr lang="en-GB" sz="3600" b="1" spc="-150" dirty="0">
                <a:solidFill>
                  <a:schemeClr val="bg1"/>
                </a:solidFill>
              </a:rPr>
              <a:t>KO’BAR</a:t>
            </a:r>
          </a:p>
          <a:p>
            <a:pPr algn="r"/>
            <a:r>
              <a:rPr lang="en-GB" sz="2000" b="1" spc="300" dirty="0">
                <a:solidFill>
                  <a:schemeClr val="bg1"/>
                </a:solidFill>
              </a:rPr>
              <a:t>SUNSET BEACH BAR</a:t>
            </a:r>
            <a:endParaRPr lang="en-US" sz="2000" b="1" spc="300" dirty="0">
              <a:solidFill>
                <a:schemeClr val="bg1"/>
              </a:solidFill>
            </a:endParaRPr>
          </a:p>
        </p:txBody>
      </p:sp>
      <p:sp>
        <p:nvSpPr>
          <p:cNvPr id="6" name="TextBox 5">
            <a:extLst>
              <a:ext uri="{FF2B5EF4-FFF2-40B4-BE49-F238E27FC236}">
                <a16:creationId xmlns:a16="http://schemas.microsoft.com/office/drawing/2014/main" id="{ACC452E3-3601-415F-AB3A-6CDB6BC47AEA}"/>
              </a:ext>
            </a:extLst>
          </p:cNvPr>
          <p:cNvSpPr txBox="1"/>
          <p:nvPr/>
        </p:nvSpPr>
        <p:spPr>
          <a:xfrm>
            <a:off x="620570" y="1228799"/>
            <a:ext cx="462115" cy="707886"/>
          </a:xfrm>
          <a:prstGeom prst="rect">
            <a:avLst/>
          </a:prstGeom>
          <a:noFill/>
        </p:spPr>
        <p:txBody>
          <a:bodyPr wrap="square" rtlCol="0">
            <a:spAutoFit/>
          </a:bodyPr>
          <a:lstStyle/>
          <a:p>
            <a:r>
              <a:rPr lang="en-GB" sz="4000" dirty="0">
                <a:solidFill>
                  <a:srgbClr val="00B050"/>
                </a:solidFill>
              </a:rPr>
              <a:t>“</a:t>
            </a:r>
            <a:endParaRPr lang="en-US" sz="4000" dirty="0">
              <a:solidFill>
                <a:srgbClr val="00B050"/>
              </a:solidFill>
            </a:endParaRPr>
          </a:p>
        </p:txBody>
      </p:sp>
      <p:sp>
        <p:nvSpPr>
          <p:cNvPr id="8" name="TextBox 7">
            <a:extLst>
              <a:ext uri="{FF2B5EF4-FFF2-40B4-BE49-F238E27FC236}">
                <a16:creationId xmlns:a16="http://schemas.microsoft.com/office/drawing/2014/main" id="{36335D6D-4419-468E-9AB3-D5D59D676456}"/>
              </a:ext>
            </a:extLst>
          </p:cNvPr>
          <p:cNvSpPr txBox="1"/>
          <p:nvPr/>
        </p:nvSpPr>
        <p:spPr>
          <a:xfrm>
            <a:off x="2220855" y="4749524"/>
            <a:ext cx="426591" cy="707886"/>
          </a:xfrm>
          <a:prstGeom prst="rect">
            <a:avLst/>
          </a:prstGeom>
          <a:noFill/>
        </p:spPr>
        <p:txBody>
          <a:bodyPr wrap="square" rtlCol="0">
            <a:spAutoFit/>
          </a:bodyPr>
          <a:lstStyle/>
          <a:p>
            <a:r>
              <a:rPr lang="en-GB" sz="4000" dirty="0">
                <a:solidFill>
                  <a:srgbClr val="00B050"/>
                </a:solidFill>
              </a:rPr>
              <a:t>”</a:t>
            </a:r>
            <a:endParaRPr lang="en-US" sz="4000" dirty="0">
              <a:solidFill>
                <a:srgbClr val="00B050"/>
              </a:solidFill>
            </a:endParaRPr>
          </a:p>
        </p:txBody>
      </p:sp>
    </p:spTree>
    <p:extLst>
      <p:ext uri="{BB962C8B-B14F-4D97-AF65-F5344CB8AC3E}">
        <p14:creationId xmlns:p14="http://schemas.microsoft.com/office/powerpoint/2010/main" val="4205409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0233C1-3ADF-47D8-8E45-4FE9D7D7B398}"/>
              </a:ext>
            </a:extLst>
          </p:cNvPr>
          <p:cNvPicPr>
            <a:picLocks noChangeAspect="1"/>
          </p:cNvPicPr>
          <p:nvPr/>
        </p:nvPicPr>
        <p:blipFill rotWithShape="1">
          <a:blip r:embed="rId2">
            <a:extLst>
              <a:ext uri="{28A0092B-C50C-407E-A947-70E740481C1C}">
                <a14:useLocalDpi xmlns:a14="http://schemas.microsoft.com/office/drawing/2010/main" val="0"/>
              </a:ext>
            </a:extLst>
          </a:blip>
          <a:srcRect b="3434"/>
          <a:stretch/>
        </p:blipFill>
        <p:spPr>
          <a:xfrm>
            <a:off x="0" y="0"/>
            <a:ext cx="12192000" cy="6858000"/>
          </a:xfrm>
          <a:prstGeom prst="rect">
            <a:avLst/>
          </a:prstGeom>
        </p:spPr>
      </p:pic>
      <p:sp>
        <p:nvSpPr>
          <p:cNvPr id="5" name="TextBox 4">
            <a:extLst>
              <a:ext uri="{FF2B5EF4-FFF2-40B4-BE49-F238E27FC236}">
                <a16:creationId xmlns:a16="http://schemas.microsoft.com/office/drawing/2014/main" id="{CDA0E141-6D00-4F0A-993F-71221624F6A6}"/>
              </a:ext>
            </a:extLst>
          </p:cNvPr>
          <p:cNvSpPr txBox="1"/>
          <p:nvPr/>
        </p:nvSpPr>
        <p:spPr>
          <a:xfrm>
            <a:off x="393051" y="424217"/>
            <a:ext cx="4602244" cy="954107"/>
          </a:xfrm>
          <a:prstGeom prst="rect">
            <a:avLst/>
          </a:prstGeom>
          <a:noFill/>
        </p:spPr>
        <p:txBody>
          <a:bodyPr wrap="square" rtlCol="0">
            <a:spAutoFit/>
          </a:bodyPr>
          <a:lstStyle/>
          <a:p>
            <a:r>
              <a:rPr lang="en-GB" sz="3600" b="1" spc="-150" dirty="0">
                <a:solidFill>
                  <a:schemeClr val="bg1"/>
                </a:solidFill>
              </a:rPr>
              <a:t>KO’BAR</a:t>
            </a:r>
          </a:p>
          <a:p>
            <a:r>
              <a:rPr lang="en-GB" sz="2000" b="1" spc="300" dirty="0">
                <a:solidFill>
                  <a:schemeClr val="bg1"/>
                </a:solidFill>
              </a:rPr>
              <a:t>SUNSET BEACH BAR</a:t>
            </a:r>
            <a:endParaRPr lang="en-US" sz="2000" b="1" spc="300" dirty="0">
              <a:solidFill>
                <a:schemeClr val="bg1"/>
              </a:solidFill>
            </a:endParaRPr>
          </a:p>
        </p:txBody>
      </p:sp>
      <p:sp>
        <p:nvSpPr>
          <p:cNvPr id="6" name="TextBox 5">
            <a:extLst>
              <a:ext uri="{FF2B5EF4-FFF2-40B4-BE49-F238E27FC236}">
                <a16:creationId xmlns:a16="http://schemas.microsoft.com/office/drawing/2014/main" id="{E91E66FB-D13B-476D-B2D0-A363A23BF2F6}"/>
              </a:ext>
            </a:extLst>
          </p:cNvPr>
          <p:cNvSpPr txBox="1"/>
          <p:nvPr/>
        </p:nvSpPr>
        <p:spPr>
          <a:xfrm>
            <a:off x="393051" y="1503838"/>
            <a:ext cx="6186668" cy="968278"/>
          </a:xfrm>
          <a:prstGeom prst="rect">
            <a:avLst/>
          </a:prstGeom>
          <a:noFill/>
        </p:spPr>
        <p:txBody>
          <a:bodyPr wrap="square">
            <a:spAutoFit/>
          </a:bodyPr>
          <a:lstStyle/>
          <a:p>
            <a:pPr>
              <a:lnSpc>
                <a:spcPct val="107000"/>
              </a:lnSpc>
              <a:spcAft>
                <a:spcPts val="800"/>
              </a:spcAft>
            </a:pPr>
            <a:r>
              <a:rPr lang="en-US" sz="18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The ocean on one side, the lake on the other, the sunset right in front and cool music playing throughout the day, KO’BAR is the ultimate place to be for sunset.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84684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C7D4B3E-D4E3-48A5-8F53-91E209F29B17}"/>
              </a:ext>
            </a:extLst>
          </p:cNvPr>
          <p:cNvSpPr txBox="1"/>
          <p:nvPr/>
        </p:nvSpPr>
        <p:spPr>
          <a:xfrm>
            <a:off x="9036975" y="435751"/>
            <a:ext cx="3859578" cy="1138773"/>
          </a:xfrm>
          <a:prstGeom prst="rect">
            <a:avLst/>
          </a:prstGeom>
          <a:noFill/>
        </p:spPr>
        <p:txBody>
          <a:bodyPr wrap="square">
            <a:spAutoFit/>
          </a:bodyPr>
          <a:lstStyle/>
          <a:p>
            <a:pPr marL="0" indent="0">
              <a:buNone/>
            </a:pPr>
            <a:r>
              <a:rPr lang="en-GB" sz="3600" b="1" spc="-150" dirty="0">
                <a:solidFill>
                  <a:srgbClr val="00B050"/>
                </a:solidFill>
              </a:rPr>
              <a:t>RECREATION</a:t>
            </a:r>
            <a:r>
              <a:rPr lang="en-GB" sz="3200" b="1" spc="-150" dirty="0">
                <a:solidFill>
                  <a:srgbClr val="00B050"/>
                </a:solidFill>
              </a:rPr>
              <a:t> &amp; EXPLORATION</a:t>
            </a:r>
          </a:p>
        </p:txBody>
      </p:sp>
      <p:sp>
        <p:nvSpPr>
          <p:cNvPr id="8" name="TextBox 7">
            <a:extLst>
              <a:ext uri="{FF2B5EF4-FFF2-40B4-BE49-F238E27FC236}">
                <a16:creationId xmlns:a16="http://schemas.microsoft.com/office/drawing/2014/main" id="{F487EF24-B205-4B42-B4BE-EEA3DC13BF66}"/>
              </a:ext>
            </a:extLst>
          </p:cNvPr>
          <p:cNvSpPr txBox="1"/>
          <p:nvPr/>
        </p:nvSpPr>
        <p:spPr>
          <a:xfrm>
            <a:off x="9046211" y="1824842"/>
            <a:ext cx="2633241" cy="4801314"/>
          </a:xfrm>
          <a:prstGeom prst="rect">
            <a:avLst/>
          </a:prstGeom>
          <a:noFill/>
        </p:spPr>
        <p:txBody>
          <a:bodyPr wrap="square">
            <a:spAutoFit/>
          </a:bodyPr>
          <a:lstStyle/>
          <a:p>
            <a:pPr marL="285750" indent="-285750">
              <a:buFont typeface="Wingdings" panose="05000000000000000000" pitchFamily="2" charset="2"/>
              <a:buChar char="§"/>
            </a:pPr>
            <a:r>
              <a:rPr lang="en-GB" sz="1800" dirty="0">
                <a:solidFill>
                  <a:schemeClr val="tx1">
                    <a:lumMod val="65000"/>
                    <a:lumOff val="35000"/>
                  </a:schemeClr>
                </a:solidFill>
                <a:latin typeface="+mj-lt"/>
              </a:rPr>
              <a:t>Diving </a:t>
            </a:r>
          </a:p>
          <a:p>
            <a:pPr marL="285750" indent="-285750">
              <a:buFont typeface="Wingdings" panose="05000000000000000000" pitchFamily="2" charset="2"/>
              <a:buChar char="§"/>
            </a:pPr>
            <a:r>
              <a:rPr lang="en-GB" sz="1800" dirty="0">
                <a:solidFill>
                  <a:schemeClr val="tx1">
                    <a:lumMod val="65000"/>
                    <a:lumOff val="35000"/>
                  </a:schemeClr>
                </a:solidFill>
                <a:latin typeface="+mj-lt"/>
              </a:rPr>
              <a:t>Water sports</a:t>
            </a:r>
          </a:p>
          <a:p>
            <a:pPr marL="285750" indent="-285750">
              <a:buFont typeface="Wingdings" panose="05000000000000000000" pitchFamily="2" charset="2"/>
              <a:buChar char="§"/>
            </a:pPr>
            <a:r>
              <a:rPr lang="en-GB" sz="1800" dirty="0">
                <a:solidFill>
                  <a:schemeClr val="tx1">
                    <a:lumMod val="65000"/>
                    <a:lumOff val="35000"/>
                  </a:schemeClr>
                </a:solidFill>
                <a:latin typeface="+mj-lt"/>
              </a:rPr>
              <a:t>Surfing</a:t>
            </a:r>
          </a:p>
          <a:p>
            <a:pPr marL="285750" indent="-285750">
              <a:buFont typeface="Wingdings" panose="05000000000000000000" pitchFamily="2" charset="2"/>
              <a:buChar char="§"/>
            </a:pPr>
            <a:r>
              <a:rPr lang="en-GB" sz="1800" dirty="0">
                <a:solidFill>
                  <a:schemeClr val="tx1">
                    <a:lumMod val="65000"/>
                    <a:lumOff val="35000"/>
                  </a:schemeClr>
                </a:solidFill>
                <a:latin typeface="+mj-lt"/>
              </a:rPr>
              <a:t>Spa</a:t>
            </a:r>
          </a:p>
          <a:p>
            <a:pPr marL="285750" indent="-285750">
              <a:buFont typeface="Wingdings" panose="05000000000000000000" pitchFamily="2" charset="2"/>
              <a:buChar char="§"/>
            </a:pPr>
            <a:r>
              <a:rPr lang="en-GB" sz="1800" dirty="0">
                <a:solidFill>
                  <a:schemeClr val="tx1">
                    <a:lumMod val="65000"/>
                    <a:lumOff val="35000"/>
                  </a:schemeClr>
                </a:solidFill>
                <a:latin typeface="+mj-lt"/>
              </a:rPr>
              <a:t>Destination Dining </a:t>
            </a:r>
          </a:p>
          <a:p>
            <a:pPr marL="285750" indent="-285750">
              <a:buFont typeface="Wingdings" panose="05000000000000000000" pitchFamily="2" charset="2"/>
              <a:buChar char="§"/>
            </a:pPr>
            <a:r>
              <a:rPr lang="en-GB" sz="1800" dirty="0">
                <a:solidFill>
                  <a:schemeClr val="tx1">
                    <a:lumMod val="65000"/>
                    <a:lumOff val="35000"/>
                  </a:schemeClr>
                </a:solidFill>
                <a:latin typeface="+mj-lt"/>
              </a:rPr>
              <a:t>Picnics</a:t>
            </a:r>
          </a:p>
          <a:p>
            <a:pPr marL="285750" indent="-285750">
              <a:buFont typeface="Wingdings" panose="05000000000000000000" pitchFamily="2" charset="2"/>
              <a:buChar char="§"/>
            </a:pPr>
            <a:r>
              <a:rPr lang="en-GB" dirty="0">
                <a:solidFill>
                  <a:schemeClr val="tx1">
                    <a:lumMod val="65000"/>
                    <a:lumOff val="35000"/>
                  </a:schemeClr>
                </a:solidFill>
                <a:latin typeface="+mj-lt"/>
              </a:rPr>
              <a:t>Weddings &amp; Renewal of Vows</a:t>
            </a:r>
          </a:p>
          <a:p>
            <a:pPr marL="285750" indent="-285750">
              <a:buFont typeface="Wingdings" panose="05000000000000000000" pitchFamily="2" charset="2"/>
              <a:buChar char="§"/>
            </a:pPr>
            <a:r>
              <a:rPr lang="en-GB" dirty="0">
                <a:solidFill>
                  <a:schemeClr val="tx1">
                    <a:lumMod val="65000"/>
                    <a:lumOff val="35000"/>
                  </a:schemeClr>
                </a:solidFill>
                <a:latin typeface="+mj-lt"/>
              </a:rPr>
              <a:t>Excursions including: Handline fishing, dolphin cruise, local island adventure, snorkelling trips, desert island picnics and big game fishing</a:t>
            </a:r>
          </a:p>
          <a:p>
            <a:pPr marL="285750" indent="-285750">
              <a:buFont typeface="Wingdings" panose="05000000000000000000" pitchFamily="2" charset="2"/>
              <a:buChar char="§"/>
            </a:pPr>
            <a:endParaRPr lang="en-GB" dirty="0">
              <a:latin typeface="+mj-lt"/>
            </a:endParaRPr>
          </a:p>
          <a:p>
            <a:endParaRPr lang="en-GB" sz="1800" dirty="0">
              <a:latin typeface="+mj-lt"/>
            </a:endParaRPr>
          </a:p>
        </p:txBody>
      </p:sp>
      <p:sp>
        <p:nvSpPr>
          <p:cNvPr id="10" name="TextBox 9">
            <a:extLst>
              <a:ext uri="{FF2B5EF4-FFF2-40B4-BE49-F238E27FC236}">
                <a16:creationId xmlns:a16="http://schemas.microsoft.com/office/drawing/2014/main" id="{74B98552-762A-4BF0-A883-8806EDCA0641}"/>
              </a:ext>
            </a:extLst>
          </p:cNvPr>
          <p:cNvSpPr txBox="1"/>
          <p:nvPr/>
        </p:nvSpPr>
        <p:spPr>
          <a:xfrm>
            <a:off x="-2644357" y="1051320"/>
            <a:ext cx="2636135" cy="375552"/>
          </a:xfrm>
          <a:prstGeom prst="rect">
            <a:avLst/>
          </a:prstGeom>
          <a:noFill/>
        </p:spPr>
        <p:txBody>
          <a:bodyPr wrap="square">
            <a:spAutoFit/>
          </a:bodyPr>
          <a:lstStyle/>
          <a:p>
            <a:pPr algn="ctr">
              <a:lnSpc>
                <a:spcPct val="107000"/>
              </a:lnSpc>
              <a:spcAft>
                <a:spcPts val="800"/>
              </a:spcAft>
            </a:pPr>
            <a:r>
              <a:rPr lang="en-US" sz="1800" dirty="0">
                <a:effectLst/>
                <a:latin typeface="Calibri Light" panose="020F03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420AB2C-BB44-4E84-ABE9-527C9FCE5E0C}"/>
              </a:ext>
            </a:extLst>
          </p:cNvPr>
          <p:cNvPicPr>
            <a:picLocks noChangeAspect="1"/>
          </p:cNvPicPr>
          <p:nvPr/>
        </p:nvPicPr>
        <p:blipFill rotWithShape="1">
          <a:blip r:embed="rId2">
            <a:extLst>
              <a:ext uri="{28A0092B-C50C-407E-A947-70E740481C1C}">
                <a14:useLocalDpi xmlns:a14="http://schemas.microsoft.com/office/drawing/2010/main" val="0"/>
              </a:ext>
            </a:extLst>
          </a:blip>
          <a:srcRect r="833"/>
          <a:stretch/>
        </p:blipFill>
        <p:spPr>
          <a:xfrm>
            <a:off x="0" y="0"/>
            <a:ext cx="8433044" cy="6858000"/>
          </a:xfrm>
          <a:prstGeom prst="rect">
            <a:avLst/>
          </a:prstGeom>
        </p:spPr>
      </p:pic>
    </p:spTree>
    <p:extLst>
      <p:ext uri="{BB962C8B-B14F-4D97-AF65-F5344CB8AC3E}">
        <p14:creationId xmlns:p14="http://schemas.microsoft.com/office/powerpoint/2010/main" val="2689088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1">
            <a:extLst>
              <a:ext uri="{FF2B5EF4-FFF2-40B4-BE49-F238E27FC236}">
                <a16:creationId xmlns:a16="http://schemas.microsoft.com/office/drawing/2014/main" id="{65488D23-DB56-44B9-B493-82DE2EFBA224}"/>
              </a:ext>
            </a:extLst>
          </p:cNvPr>
          <p:cNvSpPr>
            <a:spLocks noGrp="1"/>
          </p:cNvSpPr>
          <p:nvPr>
            <p:ph idx="1"/>
          </p:nvPr>
        </p:nvSpPr>
        <p:spPr>
          <a:xfrm>
            <a:off x="8259892" y="1557619"/>
            <a:ext cx="3822189" cy="3742762"/>
          </a:xfrm>
        </p:spPr>
        <p:txBody>
          <a:bodyPr>
            <a:normAutofit/>
          </a:bodyPr>
          <a:lstStyle/>
          <a:p>
            <a:pPr marL="0" indent="0" algn="ctr">
              <a:buNone/>
            </a:pPr>
            <a:r>
              <a:rPr lang="en-GB" sz="3600" b="1" dirty="0">
                <a:solidFill>
                  <a:srgbClr val="00B140"/>
                </a:solidFill>
                <a:ea typeface="Verdana" panose="020B0604030504040204" pitchFamily="34" charset="0"/>
              </a:rPr>
              <a:t>LOCATION</a:t>
            </a:r>
          </a:p>
          <a:p>
            <a:pPr marL="0" indent="0" algn="ctr">
              <a:lnSpc>
                <a:spcPct val="100000"/>
              </a:lnSpc>
              <a:buNone/>
            </a:pPr>
            <a:r>
              <a:rPr lang="en-GB" sz="1800" dirty="0">
                <a:solidFill>
                  <a:schemeClr val="tx1">
                    <a:lumMod val="65000"/>
                    <a:lumOff val="35000"/>
                  </a:schemeClr>
                </a:solidFill>
                <a:latin typeface="+mj-lt"/>
              </a:rPr>
              <a:t>Laamu atoll,</a:t>
            </a:r>
          </a:p>
          <a:p>
            <a:pPr marL="0" indent="0" algn="ctr">
              <a:lnSpc>
                <a:spcPct val="100000"/>
              </a:lnSpc>
              <a:buNone/>
            </a:pPr>
            <a:r>
              <a:rPr lang="en-GB" sz="1800" dirty="0">
                <a:solidFill>
                  <a:schemeClr val="tx1">
                    <a:lumMod val="65000"/>
                    <a:lumOff val="35000"/>
                  </a:schemeClr>
                </a:solidFill>
                <a:latin typeface="+mj-lt"/>
              </a:rPr>
              <a:t>South of Maldives</a:t>
            </a:r>
          </a:p>
          <a:p>
            <a:pPr marL="0" indent="0" algn="ctr">
              <a:buNone/>
            </a:pPr>
            <a:endParaRPr lang="en-GB" sz="4000" dirty="0"/>
          </a:p>
          <a:p>
            <a:pPr marL="0" indent="0" algn="ctr">
              <a:buNone/>
            </a:pPr>
            <a:r>
              <a:rPr lang="en-GB" sz="3600" b="1" dirty="0">
                <a:solidFill>
                  <a:srgbClr val="00B140"/>
                </a:solidFill>
                <a:ea typeface="Verdana" panose="020B0604030504040204" pitchFamily="34" charset="0"/>
              </a:rPr>
              <a:t>TRANSFER</a:t>
            </a:r>
          </a:p>
          <a:p>
            <a:pPr marL="0" indent="0" algn="ctr">
              <a:buNone/>
            </a:pPr>
            <a:r>
              <a:rPr lang="en-GB" sz="4000" dirty="0">
                <a:solidFill>
                  <a:schemeClr val="tx1">
                    <a:lumMod val="65000"/>
                    <a:lumOff val="35000"/>
                  </a:schemeClr>
                </a:solidFill>
                <a:latin typeface="Verdana" panose="020B0604030504040204" pitchFamily="34" charset="0"/>
                <a:ea typeface="Verdana" panose="020B0604030504040204" pitchFamily="34" charset="0"/>
              </a:rPr>
              <a:t> </a:t>
            </a:r>
            <a:r>
              <a:rPr lang="en-GB" sz="1800" dirty="0">
                <a:solidFill>
                  <a:schemeClr val="tx1">
                    <a:lumMod val="65000"/>
                    <a:lumOff val="35000"/>
                  </a:schemeClr>
                </a:solidFill>
                <a:latin typeface="+mj-lt"/>
              </a:rPr>
              <a:t>Domestic flight ( 35 mins) &amp; </a:t>
            </a:r>
          </a:p>
          <a:p>
            <a:pPr marL="0" indent="0" algn="ctr">
              <a:buNone/>
            </a:pPr>
            <a:r>
              <a:rPr lang="en-GB" sz="1800" dirty="0">
                <a:solidFill>
                  <a:schemeClr val="tx1">
                    <a:lumMod val="65000"/>
                    <a:lumOff val="35000"/>
                  </a:schemeClr>
                </a:solidFill>
                <a:latin typeface="+mj-lt"/>
              </a:rPr>
              <a:t>Speedboat ride ( 20 – 30  mins)</a:t>
            </a:r>
          </a:p>
          <a:p>
            <a:pPr marL="0" indent="0">
              <a:buNone/>
            </a:pPr>
            <a:endParaRPr lang="en-US" sz="2000" dirty="0"/>
          </a:p>
        </p:txBody>
      </p:sp>
      <p:pic>
        <p:nvPicPr>
          <p:cNvPr id="3" name="Picture 2">
            <a:extLst>
              <a:ext uri="{FF2B5EF4-FFF2-40B4-BE49-F238E27FC236}">
                <a16:creationId xmlns:a16="http://schemas.microsoft.com/office/drawing/2014/main" id="{1A7D9A30-DEE4-4B8A-BA71-486A95A28A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058912" cy="6858000"/>
          </a:xfrm>
          <a:prstGeom prst="rect">
            <a:avLst/>
          </a:prstGeom>
        </p:spPr>
      </p:pic>
    </p:spTree>
    <p:extLst>
      <p:ext uri="{BB962C8B-B14F-4D97-AF65-F5344CB8AC3E}">
        <p14:creationId xmlns:p14="http://schemas.microsoft.com/office/powerpoint/2010/main" val="3391391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726426E-61F7-4AE6-832D-4DF788F21B6C}"/>
              </a:ext>
            </a:extLst>
          </p:cNvPr>
          <p:cNvPicPr>
            <a:picLocks noChangeAspect="1"/>
          </p:cNvPicPr>
          <p:nvPr/>
        </p:nvPicPr>
        <p:blipFill rotWithShape="1">
          <a:blip r:embed="rId2">
            <a:extLst>
              <a:ext uri="{28A0092B-C50C-407E-A947-70E740481C1C}">
                <a14:useLocalDpi xmlns:a14="http://schemas.microsoft.com/office/drawing/2010/main" val="0"/>
              </a:ext>
            </a:extLst>
          </a:blip>
          <a:srcRect l="1010" t="2540" r="1758" b="1399"/>
          <a:stretch/>
        </p:blipFill>
        <p:spPr>
          <a:xfrm>
            <a:off x="-1" y="0"/>
            <a:ext cx="12188952" cy="6858000"/>
          </a:xfrm>
          <a:prstGeom prst="rect">
            <a:avLst/>
          </a:prstGeom>
        </p:spPr>
      </p:pic>
      <p:sp>
        <p:nvSpPr>
          <p:cNvPr id="7" name="TextBox 6">
            <a:extLst>
              <a:ext uri="{FF2B5EF4-FFF2-40B4-BE49-F238E27FC236}">
                <a16:creationId xmlns:a16="http://schemas.microsoft.com/office/drawing/2014/main" id="{66261753-5488-4073-BCC6-3AD0901490AF}"/>
              </a:ext>
            </a:extLst>
          </p:cNvPr>
          <p:cNvSpPr txBox="1"/>
          <p:nvPr/>
        </p:nvSpPr>
        <p:spPr>
          <a:xfrm>
            <a:off x="403487" y="1226957"/>
            <a:ext cx="2458110" cy="1754326"/>
          </a:xfrm>
          <a:prstGeom prst="rect">
            <a:avLst/>
          </a:prstGeom>
          <a:noFill/>
        </p:spPr>
        <p:txBody>
          <a:bodyPr wrap="square">
            <a:spAutoFit/>
          </a:bodyPr>
          <a:lstStyle/>
          <a:p>
            <a:r>
              <a:rPr lang="en-US" sz="18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Experience the incredible underwater world of the vibrant Laamu Atoll with our instructors during a dive or a snorkeling trip</a:t>
            </a:r>
            <a:endParaRPr lang="en-US" dirty="0">
              <a:solidFill>
                <a:schemeClr val="bg1"/>
              </a:solidFill>
            </a:endParaRPr>
          </a:p>
        </p:txBody>
      </p:sp>
      <p:sp>
        <p:nvSpPr>
          <p:cNvPr id="8" name="Title 1">
            <a:extLst>
              <a:ext uri="{FF2B5EF4-FFF2-40B4-BE49-F238E27FC236}">
                <a16:creationId xmlns:a16="http://schemas.microsoft.com/office/drawing/2014/main" id="{2D169C9B-EA58-4727-9540-CCD02D940DDD}"/>
              </a:ext>
            </a:extLst>
          </p:cNvPr>
          <p:cNvSpPr txBox="1">
            <a:spLocks/>
          </p:cNvSpPr>
          <p:nvPr/>
        </p:nvSpPr>
        <p:spPr>
          <a:xfrm>
            <a:off x="394522" y="221127"/>
            <a:ext cx="5038090" cy="119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spc="-150" dirty="0">
                <a:solidFill>
                  <a:srgbClr val="FFFFFF"/>
                </a:solidFill>
                <a:latin typeface="+mn-lt"/>
              </a:rPr>
              <a:t>SNORKELING &amp; DIVING</a:t>
            </a:r>
            <a:endParaRPr lang="en-US" sz="4000" b="1" spc="-150" dirty="0">
              <a:solidFill>
                <a:srgbClr val="FFFFFF"/>
              </a:solidFill>
              <a:latin typeface="+mn-lt"/>
            </a:endParaRPr>
          </a:p>
        </p:txBody>
      </p:sp>
    </p:spTree>
    <p:extLst>
      <p:ext uri="{BB962C8B-B14F-4D97-AF65-F5344CB8AC3E}">
        <p14:creationId xmlns:p14="http://schemas.microsoft.com/office/powerpoint/2010/main" val="1527437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E19EE5-0B7C-4D64-91BE-B0E8A3BC2F22}"/>
              </a:ext>
            </a:extLst>
          </p:cNvPr>
          <p:cNvPicPr>
            <a:picLocks noChangeAspect="1"/>
          </p:cNvPicPr>
          <p:nvPr/>
        </p:nvPicPr>
        <p:blipFill rotWithShape="1">
          <a:blip r:embed="rId2">
            <a:extLst>
              <a:ext uri="{28A0092B-C50C-407E-A947-70E740481C1C}">
                <a14:useLocalDpi xmlns:a14="http://schemas.microsoft.com/office/drawing/2010/main" val="0"/>
              </a:ext>
            </a:extLst>
          </a:blip>
          <a:srcRect t="830" b="830"/>
          <a:stretch/>
        </p:blipFill>
        <p:spPr>
          <a:xfrm>
            <a:off x="0" y="0"/>
            <a:ext cx="12192000" cy="6858000"/>
          </a:xfrm>
          <a:prstGeom prst="rect">
            <a:avLst/>
          </a:prstGeom>
        </p:spPr>
      </p:pic>
      <p:sp>
        <p:nvSpPr>
          <p:cNvPr id="6" name="Title 1">
            <a:extLst>
              <a:ext uri="{FF2B5EF4-FFF2-40B4-BE49-F238E27FC236}">
                <a16:creationId xmlns:a16="http://schemas.microsoft.com/office/drawing/2014/main" id="{903DC49C-BB0B-4044-B07D-52070C0B7B5A}"/>
              </a:ext>
            </a:extLst>
          </p:cNvPr>
          <p:cNvSpPr txBox="1">
            <a:spLocks/>
          </p:cNvSpPr>
          <p:nvPr/>
        </p:nvSpPr>
        <p:spPr>
          <a:xfrm>
            <a:off x="358662" y="212322"/>
            <a:ext cx="3318931" cy="119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spc="-150" dirty="0">
                <a:solidFill>
                  <a:srgbClr val="FFFFFF"/>
                </a:solidFill>
                <a:latin typeface="+mn-lt"/>
              </a:rPr>
              <a:t>DIVING</a:t>
            </a:r>
            <a:endParaRPr lang="en-US" sz="4000" b="1" spc="-150" dirty="0">
              <a:solidFill>
                <a:srgbClr val="FFFFFF"/>
              </a:solidFill>
              <a:latin typeface="+mn-lt"/>
            </a:endParaRPr>
          </a:p>
        </p:txBody>
      </p:sp>
      <p:sp>
        <p:nvSpPr>
          <p:cNvPr id="8" name="TextBox 7">
            <a:extLst>
              <a:ext uri="{FF2B5EF4-FFF2-40B4-BE49-F238E27FC236}">
                <a16:creationId xmlns:a16="http://schemas.microsoft.com/office/drawing/2014/main" id="{DEA1FA8C-B134-4BA5-82A6-C5431EF5C9D1}"/>
              </a:ext>
            </a:extLst>
          </p:cNvPr>
          <p:cNvSpPr txBox="1"/>
          <p:nvPr/>
        </p:nvSpPr>
        <p:spPr>
          <a:xfrm>
            <a:off x="421417" y="1257616"/>
            <a:ext cx="2883147" cy="1477328"/>
          </a:xfrm>
          <a:prstGeom prst="rect">
            <a:avLst/>
          </a:prstGeom>
          <a:noFill/>
        </p:spPr>
        <p:txBody>
          <a:bodyPr wrap="square">
            <a:spAutoFit/>
          </a:bodyPr>
          <a:lstStyle/>
          <a:p>
            <a:r>
              <a:rPr lang="en-US" dirty="0">
                <a:solidFill>
                  <a:schemeClr val="bg1"/>
                </a:solidFill>
                <a:latin typeface="Calibri Light" panose="020F0302020204030204" pitchFamily="34" charset="0"/>
                <a:cs typeface="Times New Roman" panose="02020603050405020304" pitchFamily="18" charset="0"/>
              </a:rPr>
              <a:t>A selection of Scuba Diving </a:t>
            </a:r>
          </a:p>
          <a:p>
            <a:r>
              <a:rPr lang="en-US" dirty="0">
                <a:solidFill>
                  <a:schemeClr val="bg1"/>
                </a:solidFill>
                <a:latin typeface="Calibri Light" panose="020F0302020204030204" pitchFamily="34" charset="0"/>
                <a:cs typeface="Times New Roman" panose="02020603050405020304" pitchFamily="18" charset="0"/>
              </a:rPr>
              <a:t>Courses are available including Bubble maker, beginner to refresher courses</a:t>
            </a:r>
            <a:endParaRPr lang="en-US" dirty="0">
              <a:solidFill>
                <a:schemeClr val="bg1"/>
              </a:solidFill>
            </a:endParaRPr>
          </a:p>
        </p:txBody>
      </p:sp>
    </p:spTree>
    <p:extLst>
      <p:ext uri="{BB962C8B-B14F-4D97-AF65-F5344CB8AC3E}">
        <p14:creationId xmlns:p14="http://schemas.microsoft.com/office/powerpoint/2010/main" val="4222425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12A41D0-7B2A-490A-BC22-CDF753352B98}"/>
              </a:ext>
            </a:extLst>
          </p:cNvPr>
          <p:cNvSpPr txBox="1"/>
          <p:nvPr/>
        </p:nvSpPr>
        <p:spPr>
          <a:xfrm>
            <a:off x="402746" y="485001"/>
            <a:ext cx="2667156" cy="3108543"/>
          </a:xfrm>
          <a:prstGeom prst="rect">
            <a:avLst/>
          </a:prstGeom>
          <a:noFill/>
        </p:spPr>
        <p:txBody>
          <a:bodyPr wrap="square" rtlCol="0">
            <a:spAutoFit/>
          </a:bodyPr>
          <a:lstStyle/>
          <a:p>
            <a:r>
              <a:rPr lang="en-GB" sz="2400" b="1" dirty="0">
                <a:solidFill>
                  <a:srgbClr val="DAA474"/>
                </a:solidFill>
                <a:latin typeface="+mj-lt"/>
              </a:rPr>
              <a:t>Eco Water Sports </a:t>
            </a:r>
          </a:p>
          <a:p>
            <a:r>
              <a:rPr lang="en-GB" i="1" dirty="0">
                <a:solidFill>
                  <a:srgbClr val="87674F"/>
                </a:solidFill>
                <a:latin typeface="+mj-lt"/>
              </a:rPr>
              <a:t>(non-motorized)</a:t>
            </a:r>
          </a:p>
          <a:p>
            <a:endParaRPr lang="en-GB" sz="1000" dirty="0">
              <a:latin typeface="+mj-lt"/>
            </a:endParaRPr>
          </a:p>
          <a:p>
            <a:pPr marL="285750" indent="-285750">
              <a:buFont typeface="Wingdings" panose="05000000000000000000" pitchFamily="2" charset="2"/>
              <a:buChar char="§"/>
            </a:pPr>
            <a:r>
              <a:rPr lang="en-GB" dirty="0">
                <a:solidFill>
                  <a:schemeClr val="tx1">
                    <a:lumMod val="65000"/>
                    <a:lumOff val="35000"/>
                  </a:schemeClr>
                </a:solidFill>
                <a:latin typeface="+mj-lt"/>
              </a:rPr>
              <a:t>Catamaran Sailing</a:t>
            </a:r>
          </a:p>
          <a:p>
            <a:pPr marL="285750" indent="-285750">
              <a:buFont typeface="Wingdings" panose="05000000000000000000" pitchFamily="2" charset="2"/>
              <a:buChar char="§"/>
            </a:pPr>
            <a:r>
              <a:rPr lang="en-GB" dirty="0">
                <a:solidFill>
                  <a:schemeClr val="tx1">
                    <a:lumMod val="65000"/>
                    <a:lumOff val="35000"/>
                  </a:schemeClr>
                </a:solidFill>
                <a:latin typeface="+mj-lt"/>
              </a:rPr>
              <a:t>Windsurfing</a:t>
            </a:r>
          </a:p>
          <a:p>
            <a:pPr marL="285750" indent="-285750">
              <a:buFont typeface="Wingdings" panose="05000000000000000000" pitchFamily="2" charset="2"/>
              <a:buChar char="§"/>
            </a:pPr>
            <a:r>
              <a:rPr lang="en-GB" dirty="0">
                <a:solidFill>
                  <a:schemeClr val="tx1">
                    <a:lumMod val="65000"/>
                    <a:lumOff val="35000"/>
                  </a:schemeClr>
                </a:solidFill>
                <a:latin typeface="+mj-lt"/>
              </a:rPr>
              <a:t>Kayaks and SUP (Stand up Paddle)</a:t>
            </a:r>
          </a:p>
          <a:p>
            <a:pPr marL="285750" indent="-285750">
              <a:buFont typeface="Wingdings" panose="05000000000000000000" pitchFamily="2" charset="2"/>
              <a:buChar char="§"/>
            </a:pPr>
            <a:r>
              <a:rPr lang="en-GB" dirty="0">
                <a:solidFill>
                  <a:schemeClr val="tx1">
                    <a:lumMod val="65000"/>
                    <a:lumOff val="35000"/>
                  </a:schemeClr>
                </a:solidFill>
                <a:latin typeface="+mj-lt"/>
              </a:rPr>
              <a:t>Kite surfing</a:t>
            </a:r>
          </a:p>
          <a:p>
            <a:pPr marL="285750" indent="-285750">
              <a:buFont typeface="Wingdings" panose="05000000000000000000" pitchFamily="2" charset="2"/>
              <a:buChar char="§"/>
            </a:pPr>
            <a:endParaRPr lang="en-GB" dirty="0">
              <a:latin typeface="+mj-lt"/>
            </a:endParaRPr>
          </a:p>
          <a:p>
            <a:pPr marL="285750" indent="-285750">
              <a:buFont typeface="Wingdings" panose="05000000000000000000" pitchFamily="2" charset="2"/>
              <a:buChar char="§"/>
            </a:pPr>
            <a:endParaRPr lang="en-GB" dirty="0">
              <a:latin typeface="+mj-lt"/>
            </a:endParaRPr>
          </a:p>
          <a:p>
            <a:pPr marL="285750" indent="-285750">
              <a:buFont typeface="Wingdings" panose="05000000000000000000" pitchFamily="2" charset="2"/>
              <a:buChar char="§"/>
            </a:pPr>
            <a:endParaRPr lang="en-US" dirty="0"/>
          </a:p>
        </p:txBody>
      </p:sp>
      <p:sp>
        <p:nvSpPr>
          <p:cNvPr id="8" name="TextBox 7">
            <a:extLst>
              <a:ext uri="{FF2B5EF4-FFF2-40B4-BE49-F238E27FC236}">
                <a16:creationId xmlns:a16="http://schemas.microsoft.com/office/drawing/2014/main" id="{31497DBA-CACB-43E7-AAF0-88E70DD52440}"/>
              </a:ext>
            </a:extLst>
          </p:cNvPr>
          <p:cNvSpPr txBox="1"/>
          <p:nvPr/>
        </p:nvSpPr>
        <p:spPr>
          <a:xfrm>
            <a:off x="8310777" y="520861"/>
            <a:ext cx="3469512" cy="707886"/>
          </a:xfrm>
          <a:prstGeom prst="rect">
            <a:avLst/>
          </a:prstGeom>
          <a:noFill/>
        </p:spPr>
        <p:txBody>
          <a:bodyPr wrap="square">
            <a:spAutoFit/>
          </a:bodyPr>
          <a:lstStyle/>
          <a:p>
            <a:r>
              <a:rPr lang="en-GB" sz="4000" b="1" spc="-150" dirty="0">
                <a:solidFill>
                  <a:srgbClr val="FFFFFF"/>
                </a:solidFill>
              </a:rPr>
              <a:t>WATER SPORTS</a:t>
            </a:r>
            <a:endParaRPr lang="en-US" sz="4000" b="1" spc="-150" dirty="0">
              <a:solidFill>
                <a:srgbClr val="FFFFFF"/>
              </a:solidFill>
            </a:endParaRPr>
          </a:p>
        </p:txBody>
      </p:sp>
      <p:pic>
        <p:nvPicPr>
          <p:cNvPr id="10" name="Picture 9">
            <a:extLst>
              <a:ext uri="{FF2B5EF4-FFF2-40B4-BE49-F238E27FC236}">
                <a16:creationId xmlns:a16="http://schemas.microsoft.com/office/drawing/2014/main" id="{21B49538-9521-4061-894F-F86A914EE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579" y="0"/>
            <a:ext cx="8692896" cy="6858000"/>
          </a:xfrm>
          <a:prstGeom prst="rect">
            <a:avLst/>
          </a:prstGeom>
        </p:spPr>
      </p:pic>
      <p:sp>
        <p:nvSpPr>
          <p:cNvPr id="7" name="TextBox 6">
            <a:extLst>
              <a:ext uri="{FF2B5EF4-FFF2-40B4-BE49-F238E27FC236}">
                <a16:creationId xmlns:a16="http://schemas.microsoft.com/office/drawing/2014/main" id="{7DBB6395-75D4-4604-9033-B6FCA6DEA4F5}"/>
              </a:ext>
            </a:extLst>
          </p:cNvPr>
          <p:cNvSpPr txBox="1"/>
          <p:nvPr/>
        </p:nvSpPr>
        <p:spPr>
          <a:xfrm>
            <a:off x="393781" y="3303238"/>
            <a:ext cx="2667156" cy="2554545"/>
          </a:xfrm>
          <a:prstGeom prst="rect">
            <a:avLst/>
          </a:prstGeom>
          <a:noFill/>
        </p:spPr>
        <p:txBody>
          <a:bodyPr wrap="square">
            <a:spAutoFit/>
          </a:bodyPr>
          <a:lstStyle/>
          <a:p>
            <a:r>
              <a:rPr lang="en-GB" sz="2400" b="1" dirty="0">
                <a:solidFill>
                  <a:srgbClr val="DAA474"/>
                </a:solidFill>
                <a:latin typeface="+mj-lt"/>
              </a:rPr>
              <a:t>Power Water Sports </a:t>
            </a:r>
          </a:p>
          <a:p>
            <a:r>
              <a:rPr lang="en-GB" i="1" dirty="0">
                <a:solidFill>
                  <a:srgbClr val="87674F"/>
                </a:solidFill>
                <a:latin typeface="+mj-lt"/>
              </a:rPr>
              <a:t>(Motorized)</a:t>
            </a:r>
          </a:p>
          <a:p>
            <a:endParaRPr lang="en-GB" sz="1000" dirty="0">
              <a:latin typeface="+mj-lt"/>
            </a:endParaRPr>
          </a:p>
          <a:p>
            <a:pPr marL="285750" indent="-285750">
              <a:buFont typeface="Wingdings" panose="05000000000000000000" pitchFamily="2" charset="2"/>
              <a:buChar char="§"/>
            </a:pPr>
            <a:r>
              <a:rPr lang="en-GB" dirty="0">
                <a:solidFill>
                  <a:schemeClr val="tx1">
                    <a:lumMod val="65000"/>
                    <a:lumOff val="35000"/>
                  </a:schemeClr>
                </a:solidFill>
                <a:latin typeface="+mj-lt"/>
              </a:rPr>
              <a:t>Jet Ski</a:t>
            </a:r>
          </a:p>
          <a:p>
            <a:pPr marL="285750" indent="-285750">
              <a:buFont typeface="Wingdings" panose="05000000000000000000" pitchFamily="2" charset="2"/>
              <a:buChar char="§"/>
            </a:pPr>
            <a:r>
              <a:rPr lang="en-GB" dirty="0">
                <a:solidFill>
                  <a:schemeClr val="tx1">
                    <a:lumMod val="65000"/>
                    <a:lumOff val="35000"/>
                  </a:schemeClr>
                </a:solidFill>
                <a:latin typeface="+mj-lt"/>
              </a:rPr>
              <a:t>Power boating</a:t>
            </a:r>
          </a:p>
          <a:p>
            <a:pPr marL="285750" indent="-285750">
              <a:buFont typeface="Wingdings" panose="05000000000000000000" pitchFamily="2" charset="2"/>
              <a:buChar char="§"/>
            </a:pPr>
            <a:r>
              <a:rPr lang="en-GB" dirty="0">
                <a:solidFill>
                  <a:schemeClr val="tx1">
                    <a:lumMod val="65000"/>
                    <a:lumOff val="35000"/>
                  </a:schemeClr>
                </a:solidFill>
                <a:latin typeface="+mj-lt"/>
              </a:rPr>
              <a:t>Water Skiing, Wake &amp; Knee boarding</a:t>
            </a:r>
          </a:p>
          <a:p>
            <a:pPr marL="285750" indent="-285750">
              <a:buFont typeface="Wingdings" panose="05000000000000000000" pitchFamily="2" charset="2"/>
              <a:buChar char="§"/>
            </a:pPr>
            <a:r>
              <a:rPr lang="en-GB" dirty="0">
                <a:solidFill>
                  <a:schemeClr val="tx1">
                    <a:lumMod val="65000"/>
                    <a:lumOff val="35000"/>
                  </a:schemeClr>
                </a:solidFill>
                <a:latin typeface="+mj-lt"/>
              </a:rPr>
              <a:t>Fly boarding</a:t>
            </a:r>
          </a:p>
          <a:p>
            <a:pPr marL="285750" indent="-285750">
              <a:buFont typeface="Wingdings" panose="05000000000000000000" pitchFamily="2" charset="2"/>
              <a:buChar char="§"/>
            </a:pPr>
            <a:r>
              <a:rPr lang="en-GB" dirty="0">
                <a:solidFill>
                  <a:schemeClr val="tx1">
                    <a:lumMod val="65000"/>
                    <a:lumOff val="35000"/>
                  </a:schemeClr>
                </a:solidFill>
                <a:latin typeface="+mj-lt"/>
              </a:rPr>
              <a:t>Tube &amp; Banana rides</a:t>
            </a:r>
          </a:p>
        </p:txBody>
      </p:sp>
      <p:sp>
        <p:nvSpPr>
          <p:cNvPr id="9" name="TextBox 8">
            <a:extLst>
              <a:ext uri="{FF2B5EF4-FFF2-40B4-BE49-F238E27FC236}">
                <a16:creationId xmlns:a16="http://schemas.microsoft.com/office/drawing/2014/main" id="{8F15D120-A79A-4048-897E-2A7BF9F4EC61}"/>
              </a:ext>
            </a:extLst>
          </p:cNvPr>
          <p:cNvSpPr txBox="1"/>
          <p:nvPr/>
        </p:nvSpPr>
        <p:spPr>
          <a:xfrm>
            <a:off x="8603565" y="433618"/>
            <a:ext cx="3469512" cy="707886"/>
          </a:xfrm>
          <a:prstGeom prst="rect">
            <a:avLst/>
          </a:prstGeom>
          <a:noFill/>
        </p:spPr>
        <p:txBody>
          <a:bodyPr wrap="square">
            <a:spAutoFit/>
          </a:bodyPr>
          <a:lstStyle/>
          <a:p>
            <a:r>
              <a:rPr lang="en-GB" sz="4000" b="1" spc="-150" dirty="0">
                <a:solidFill>
                  <a:srgbClr val="FFFFFF"/>
                </a:solidFill>
              </a:rPr>
              <a:t>WATER SPORTS</a:t>
            </a:r>
            <a:endParaRPr lang="en-US" sz="4000" b="1" spc="-150" dirty="0">
              <a:solidFill>
                <a:srgbClr val="FFFFFF"/>
              </a:solidFill>
            </a:endParaRPr>
          </a:p>
        </p:txBody>
      </p:sp>
    </p:spTree>
    <p:extLst>
      <p:ext uri="{BB962C8B-B14F-4D97-AF65-F5344CB8AC3E}">
        <p14:creationId xmlns:p14="http://schemas.microsoft.com/office/powerpoint/2010/main" val="21697486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8B1E7B3-27AA-41D0-9145-157D0D6CAE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B6B78C8-7B5D-46DA-B970-C6567E2487FC}"/>
              </a:ext>
            </a:extLst>
          </p:cNvPr>
          <p:cNvSpPr txBox="1"/>
          <p:nvPr/>
        </p:nvSpPr>
        <p:spPr>
          <a:xfrm>
            <a:off x="391893" y="1246838"/>
            <a:ext cx="4090459" cy="646331"/>
          </a:xfrm>
          <a:prstGeom prst="rect">
            <a:avLst/>
          </a:prstGeom>
          <a:noFill/>
        </p:spPr>
        <p:txBody>
          <a:bodyPr wrap="square">
            <a:spAutoFit/>
          </a:bodyPr>
          <a:lstStyle/>
          <a:p>
            <a:r>
              <a:rPr lang="en-GB" dirty="0">
                <a:solidFill>
                  <a:schemeClr val="bg1"/>
                </a:solidFill>
                <a:latin typeface="Calibri Light" panose="020F0302020204030204" pitchFamily="34" charset="0"/>
                <a:cs typeface="Times New Roman" panose="02020603050405020304" pitchFamily="18" charset="0"/>
              </a:rPr>
              <a:t>Explore </a:t>
            </a:r>
            <a:r>
              <a:rPr lang="en-US" dirty="0">
                <a:solidFill>
                  <a:schemeClr val="bg1"/>
                </a:solidFill>
                <a:latin typeface="Calibri Light" panose="020F0302020204030204" pitchFamily="34" charset="0"/>
                <a:cs typeface="Times New Roman" panose="02020603050405020304" pitchFamily="18" charset="0"/>
              </a:rPr>
              <a:t>the nearby virgin islands and sandbanks on a Jet Ski</a:t>
            </a:r>
            <a:endParaRPr lang="en-US" dirty="0">
              <a:solidFill>
                <a:schemeClr val="bg1"/>
              </a:solidFill>
            </a:endParaRPr>
          </a:p>
        </p:txBody>
      </p:sp>
      <p:sp>
        <p:nvSpPr>
          <p:cNvPr id="8" name="TextBox 7">
            <a:extLst>
              <a:ext uri="{FF2B5EF4-FFF2-40B4-BE49-F238E27FC236}">
                <a16:creationId xmlns:a16="http://schemas.microsoft.com/office/drawing/2014/main" id="{60194DA6-C58B-428C-9779-F81651A34DA7}"/>
              </a:ext>
            </a:extLst>
          </p:cNvPr>
          <p:cNvSpPr txBox="1"/>
          <p:nvPr/>
        </p:nvSpPr>
        <p:spPr>
          <a:xfrm>
            <a:off x="391894" y="424653"/>
            <a:ext cx="3469512" cy="646331"/>
          </a:xfrm>
          <a:prstGeom prst="rect">
            <a:avLst/>
          </a:prstGeom>
          <a:noFill/>
        </p:spPr>
        <p:txBody>
          <a:bodyPr wrap="square">
            <a:spAutoFit/>
          </a:bodyPr>
          <a:lstStyle/>
          <a:p>
            <a:r>
              <a:rPr lang="en-GB" sz="3600" b="1" spc="-150" dirty="0">
                <a:solidFill>
                  <a:srgbClr val="FFFFFF"/>
                </a:solidFill>
              </a:rPr>
              <a:t>WATER SPORTS</a:t>
            </a:r>
            <a:endParaRPr lang="en-US" sz="3600" b="1" spc="-150" dirty="0">
              <a:solidFill>
                <a:srgbClr val="FFFFFF"/>
              </a:solidFill>
            </a:endParaRPr>
          </a:p>
        </p:txBody>
      </p:sp>
    </p:spTree>
    <p:extLst>
      <p:ext uri="{BB962C8B-B14F-4D97-AF65-F5344CB8AC3E}">
        <p14:creationId xmlns:p14="http://schemas.microsoft.com/office/powerpoint/2010/main" val="4190341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083B69D-8FD4-4FB3-9B90-7D28B0005D72}"/>
              </a:ext>
            </a:extLst>
          </p:cNvPr>
          <p:cNvSpPr txBox="1"/>
          <p:nvPr/>
        </p:nvSpPr>
        <p:spPr>
          <a:xfrm>
            <a:off x="9439832" y="535847"/>
            <a:ext cx="1999219" cy="3693319"/>
          </a:xfrm>
          <a:prstGeom prst="rect">
            <a:avLst/>
          </a:prstGeom>
          <a:noFill/>
        </p:spPr>
        <p:txBody>
          <a:bodyPr wrap="square" rtlCol="0">
            <a:spAutoFit/>
          </a:bodyPr>
          <a:lstStyle/>
          <a:p>
            <a:pPr algn="ctr"/>
            <a:r>
              <a:rPr lang="en-US" sz="1800" b="0" i="0" u="none" strike="noStrike" baseline="0" dirty="0">
                <a:solidFill>
                  <a:schemeClr val="tx1">
                    <a:lumMod val="65000"/>
                    <a:lumOff val="35000"/>
                  </a:schemeClr>
                </a:solidFill>
                <a:latin typeface="+mj-lt"/>
              </a:rPr>
              <a:t>With the right combination of the season and weather, you may be one of the luckiest to surf in the Maldives</a:t>
            </a:r>
          </a:p>
          <a:p>
            <a:pPr algn="ctr"/>
            <a:endParaRPr lang="en-US" dirty="0">
              <a:solidFill>
                <a:schemeClr val="tx1">
                  <a:lumMod val="65000"/>
                  <a:lumOff val="35000"/>
                </a:schemeClr>
              </a:solidFill>
              <a:latin typeface="+mj-lt"/>
            </a:endParaRPr>
          </a:p>
          <a:p>
            <a:pPr algn="ctr"/>
            <a:r>
              <a:rPr lang="en-US" sz="1800" b="0" i="0" u="none" strike="noStrike" baseline="0" dirty="0">
                <a:solidFill>
                  <a:schemeClr val="tx1">
                    <a:lumMod val="65000"/>
                    <a:lumOff val="35000"/>
                  </a:schemeClr>
                </a:solidFill>
                <a:latin typeface="+mj-lt"/>
              </a:rPr>
              <a:t>Maldivian waters are crystal-clear, and the waves are great for beginners to pro surfers</a:t>
            </a:r>
            <a:endParaRPr lang="en-US" dirty="0">
              <a:solidFill>
                <a:schemeClr val="tx1">
                  <a:lumMod val="65000"/>
                  <a:lumOff val="35000"/>
                </a:schemeClr>
              </a:solidFill>
              <a:latin typeface="+mj-lt"/>
            </a:endParaRPr>
          </a:p>
        </p:txBody>
      </p:sp>
      <p:sp>
        <p:nvSpPr>
          <p:cNvPr id="7" name="TextBox 6">
            <a:extLst>
              <a:ext uri="{FF2B5EF4-FFF2-40B4-BE49-F238E27FC236}">
                <a16:creationId xmlns:a16="http://schemas.microsoft.com/office/drawing/2014/main" id="{3CE7EA61-6823-401F-8FB3-46295999DC1C}"/>
              </a:ext>
            </a:extLst>
          </p:cNvPr>
          <p:cNvSpPr txBox="1"/>
          <p:nvPr/>
        </p:nvSpPr>
        <p:spPr>
          <a:xfrm>
            <a:off x="439992" y="4334830"/>
            <a:ext cx="3469512" cy="707886"/>
          </a:xfrm>
          <a:prstGeom prst="rect">
            <a:avLst/>
          </a:prstGeom>
          <a:noFill/>
        </p:spPr>
        <p:txBody>
          <a:bodyPr wrap="square">
            <a:spAutoFit/>
          </a:bodyPr>
          <a:lstStyle/>
          <a:p>
            <a:r>
              <a:rPr lang="en-GB" sz="4000" b="1" spc="-150" dirty="0">
                <a:solidFill>
                  <a:srgbClr val="FFFFFF"/>
                </a:solidFill>
              </a:rPr>
              <a:t>SURFING</a:t>
            </a:r>
            <a:endParaRPr lang="en-US" sz="4000" b="1" spc="-150" dirty="0">
              <a:solidFill>
                <a:srgbClr val="FFFFFF"/>
              </a:solidFill>
            </a:endParaRPr>
          </a:p>
        </p:txBody>
      </p:sp>
      <p:sp>
        <p:nvSpPr>
          <p:cNvPr id="4" name="TextBox 3">
            <a:extLst>
              <a:ext uri="{FF2B5EF4-FFF2-40B4-BE49-F238E27FC236}">
                <a16:creationId xmlns:a16="http://schemas.microsoft.com/office/drawing/2014/main" id="{D8F01B65-D296-45F9-99C0-9225E5A77C99}"/>
              </a:ext>
            </a:extLst>
          </p:cNvPr>
          <p:cNvSpPr txBox="1"/>
          <p:nvPr/>
        </p:nvSpPr>
        <p:spPr>
          <a:xfrm>
            <a:off x="439992" y="5042716"/>
            <a:ext cx="6238601" cy="1231106"/>
          </a:xfrm>
          <a:prstGeom prst="rect">
            <a:avLst/>
          </a:prstGeom>
          <a:noFill/>
        </p:spPr>
        <p:txBody>
          <a:bodyPr wrap="square" rtlCol="0">
            <a:spAutoFit/>
          </a:bodyPr>
          <a:lstStyle/>
          <a:p>
            <a:r>
              <a:rPr lang="en-GB" sz="2000" dirty="0">
                <a:solidFill>
                  <a:schemeClr val="bg1"/>
                </a:solidFill>
              </a:rPr>
              <a:t>Three great surf points within close distance of Rahaa</a:t>
            </a:r>
          </a:p>
          <a:p>
            <a:pPr marL="285750" indent="-285750">
              <a:buFont typeface="Wingdings" panose="05000000000000000000" pitchFamily="2" charset="2"/>
              <a:buChar char="§"/>
            </a:pPr>
            <a:r>
              <a:rPr lang="en-GB" dirty="0">
                <a:solidFill>
                  <a:schemeClr val="bg1"/>
                </a:solidFill>
              </a:rPr>
              <a:t>Yin Yang</a:t>
            </a:r>
          </a:p>
          <a:p>
            <a:pPr marL="285750" indent="-285750">
              <a:buFont typeface="Wingdings" panose="05000000000000000000" pitchFamily="2" charset="2"/>
              <a:buChar char="§"/>
            </a:pPr>
            <a:r>
              <a:rPr lang="en-GB" dirty="0" err="1">
                <a:solidFill>
                  <a:schemeClr val="bg1"/>
                </a:solidFill>
              </a:rPr>
              <a:t>Petrols</a:t>
            </a:r>
            <a:endParaRPr lang="en-GB" dirty="0">
              <a:solidFill>
                <a:schemeClr val="bg1"/>
              </a:solidFill>
            </a:endParaRPr>
          </a:p>
          <a:p>
            <a:pPr marL="285750" indent="-285750">
              <a:buFont typeface="Wingdings" panose="05000000000000000000" pitchFamily="2" charset="2"/>
              <a:buChar char="§"/>
            </a:pPr>
            <a:r>
              <a:rPr lang="en-GB" dirty="0">
                <a:solidFill>
                  <a:schemeClr val="bg1"/>
                </a:solidFill>
              </a:rPr>
              <a:t>Machines</a:t>
            </a:r>
            <a:endParaRPr lang="en-US" dirty="0">
              <a:solidFill>
                <a:schemeClr val="bg1"/>
              </a:solidFill>
            </a:endParaRPr>
          </a:p>
        </p:txBody>
      </p:sp>
      <p:pic>
        <p:nvPicPr>
          <p:cNvPr id="8" name="Picture 7">
            <a:extLst>
              <a:ext uri="{FF2B5EF4-FFF2-40B4-BE49-F238E27FC236}">
                <a16:creationId xmlns:a16="http://schemas.microsoft.com/office/drawing/2014/main" id="{144E8906-41E3-4F5A-BE2A-55817C679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851900" cy="6858000"/>
          </a:xfrm>
          <a:prstGeom prst="rect">
            <a:avLst/>
          </a:prstGeom>
        </p:spPr>
      </p:pic>
      <p:sp>
        <p:nvSpPr>
          <p:cNvPr id="9" name="Title 1">
            <a:extLst>
              <a:ext uri="{FF2B5EF4-FFF2-40B4-BE49-F238E27FC236}">
                <a16:creationId xmlns:a16="http://schemas.microsoft.com/office/drawing/2014/main" id="{0CC21F3E-3604-4E5A-9183-F7E55AF69BDC}"/>
              </a:ext>
            </a:extLst>
          </p:cNvPr>
          <p:cNvSpPr txBox="1">
            <a:spLocks/>
          </p:cNvSpPr>
          <p:nvPr/>
        </p:nvSpPr>
        <p:spPr>
          <a:xfrm>
            <a:off x="358662" y="212322"/>
            <a:ext cx="3318931" cy="119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spc="-150" dirty="0">
                <a:solidFill>
                  <a:srgbClr val="FFFFFF"/>
                </a:solidFill>
                <a:latin typeface="+mn-lt"/>
              </a:rPr>
              <a:t>SURFING</a:t>
            </a:r>
            <a:endParaRPr lang="en-US" sz="4000" b="1" spc="-150" dirty="0">
              <a:solidFill>
                <a:srgbClr val="FFFFFF"/>
              </a:solidFill>
              <a:latin typeface="+mn-lt"/>
            </a:endParaRPr>
          </a:p>
        </p:txBody>
      </p:sp>
      <p:sp>
        <p:nvSpPr>
          <p:cNvPr id="10" name="TextBox 9">
            <a:extLst>
              <a:ext uri="{FF2B5EF4-FFF2-40B4-BE49-F238E27FC236}">
                <a16:creationId xmlns:a16="http://schemas.microsoft.com/office/drawing/2014/main" id="{9C7A4565-30B5-494A-B720-E30E2E0CDC12}"/>
              </a:ext>
            </a:extLst>
          </p:cNvPr>
          <p:cNvSpPr txBox="1"/>
          <p:nvPr/>
        </p:nvSpPr>
        <p:spPr>
          <a:xfrm>
            <a:off x="8902573" y="4534180"/>
            <a:ext cx="3235704" cy="461665"/>
          </a:xfrm>
          <a:prstGeom prst="rect">
            <a:avLst/>
          </a:prstGeom>
          <a:noFill/>
        </p:spPr>
        <p:txBody>
          <a:bodyPr wrap="square" rtlCol="0">
            <a:spAutoFit/>
          </a:bodyPr>
          <a:lstStyle/>
          <a:p>
            <a:pPr algn="ctr"/>
            <a:r>
              <a:rPr lang="en-GB" sz="2400" b="1" dirty="0">
                <a:solidFill>
                  <a:srgbClr val="DAA474"/>
                </a:solidFill>
                <a:latin typeface="+mj-lt"/>
              </a:rPr>
              <a:t>Near by surf points </a:t>
            </a:r>
            <a:endParaRPr lang="en-US" sz="2400" b="1" dirty="0">
              <a:solidFill>
                <a:srgbClr val="DAA474"/>
              </a:solidFill>
              <a:latin typeface="+mj-lt"/>
            </a:endParaRPr>
          </a:p>
        </p:txBody>
      </p:sp>
      <p:sp>
        <p:nvSpPr>
          <p:cNvPr id="2" name="TextBox 1">
            <a:extLst>
              <a:ext uri="{FF2B5EF4-FFF2-40B4-BE49-F238E27FC236}">
                <a16:creationId xmlns:a16="http://schemas.microsoft.com/office/drawing/2014/main" id="{CA694144-8052-478B-876F-9D1221836670}"/>
              </a:ext>
            </a:extLst>
          </p:cNvPr>
          <p:cNvSpPr txBox="1"/>
          <p:nvPr/>
        </p:nvSpPr>
        <p:spPr>
          <a:xfrm>
            <a:off x="9255101" y="5042715"/>
            <a:ext cx="2883176" cy="923330"/>
          </a:xfrm>
          <a:prstGeom prst="rect">
            <a:avLst/>
          </a:prstGeom>
          <a:noFill/>
        </p:spPr>
        <p:txBody>
          <a:bodyPr wrap="square" rtlCol="0">
            <a:spAutoFit/>
          </a:bodyPr>
          <a:lstStyle/>
          <a:p>
            <a:pPr marL="285750" indent="-285750">
              <a:buFont typeface="Wingdings" panose="05000000000000000000" pitchFamily="2" charset="2"/>
              <a:buChar char="§"/>
            </a:pPr>
            <a:r>
              <a:rPr lang="en-GB" dirty="0">
                <a:solidFill>
                  <a:schemeClr val="tx1">
                    <a:lumMod val="65000"/>
                    <a:lumOff val="35000"/>
                  </a:schemeClr>
                </a:solidFill>
                <a:latin typeface="+mj-lt"/>
              </a:rPr>
              <a:t>Ying </a:t>
            </a:r>
            <a:r>
              <a:rPr lang="en-GB" dirty="0" err="1">
                <a:solidFill>
                  <a:schemeClr val="tx1">
                    <a:lumMod val="65000"/>
                    <a:lumOff val="35000"/>
                  </a:schemeClr>
                </a:solidFill>
                <a:latin typeface="+mj-lt"/>
              </a:rPr>
              <a:t>Yangs</a:t>
            </a:r>
            <a:r>
              <a:rPr lang="en-GB" dirty="0">
                <a:solidFill>
                  <a:schemeClr val="tx1">
                    <a:lumMod val="65000"/>
                    <a:lumOff val="35000"/>
                  </a:schemeClr>
                </a:solidFill>
                <a:latin typeface="+mj-lt"/>
              </a:rPr>
              <a:t> </a:t>
            </a:r>
          </a:p>
          <a:p>
            <a:pPr marL="285750" indent="-285750">
              <a:buFont typeface="Wingdings" panose="05000000000000000000" pitchFamily="2" charset="2"/>
              <a:buChar char="§"/>
            </a:pPr>
            <a:r>
              <a:rPr lang="en-GB" dirty="0" err="1">
                <a:solidFill>
                  <a:schemeClr val="tx1">
                    <a:lumMod val="65000"/>
                    <a:lumOff val="35000"/>
                  </a:schemeClr>
                </a:solidFill>
                <a:latin typeface="+mj-lt"/>
              </a:rPr>
              <a:t>Petrols</a:t>
            </a:r>
            <a:endParaRPr lang="en-GB" dirty="0">
              <a:solidFill>
                <a:schemeClr val="tx1">
                  <a:lumMod val="65000"/>
                  <a:lumOff val="35000"/>
                </a:schemeClr>
              </a:solidFill>
              <a:latin typeface="+mj-lt"/>
            </a:endParaRPr>
          </a:p>
          <a:p>
            <a:pPr marL="285750" indent="-285750">
              <a:buFont typeface="Wingdings" panose="05000000000000000000" pitchFamily="2" charset="2"/>
              <a:buChar char="§"/>
            </a:pPr>
            <a:r>
              <a:rPr lang="en-GB" dirty="0">
                <a:solidFill>
                  <a:schemeClr val="tx1">
                    <a:lumMod val="65000"/>
                    <a:lumOff val="35000"/>
                  </a:schemeClr>
                </a:solidFill>
                <a:latin typeface="+mj-lt"/>
              </a:rPr>
              <a:t>Machines  </a:t>
            </a:r>
            <a:endParaRPr lang="en-US" dirty="0">
              <a:solidFill>
                <a:schemeClr val="tx1">
                  <a:lumMod val="65000"/>
                  <a:lumOff val="35000"/>
                </a:schemeClr>
              </a:solidFill>
              <a:latin typeface="+mj-lt"/>
            </a:endParaRPr>
          </a:p>
        </p:txBody>
      </p:sp>
      <p:sp>
        <p:nvSpPr>
          <p:cNvPr id="11" name="TextBox 10">
            <a:extLst>
              <a:ext uri="{FF2B5EF4-FFF2-40B4-BE49-F238E27FC236}">
                <a16:creationId xmlns:a16="http://schemas.microsoft.com/office/drawing/2014/main" id="{6CB42C59-3499-41FB-ABA5-0A0B28230827}"/>
              </a:ext>
            </a:extLst>
          </p:cNvPr>
          <p:cNvSpPr txBox="1"/>
          <p:nvPr/>
        </p:nvSpPr>
        <p:spPr>
          <a:xfrm>
            <a:off x="9372684" y="351721"/>
            <a:ext cx="462115" cy="707886"/>
          </a:xfrm>
          <a:prstGeom prst="rect">
            <a:avLst/>
          </a:prstGeom>
          <a:noFill/>
        </p:spPr>
        <p:txBody>
          <a:bodyPr wrap="square" rtlCol="0">
            <a:spAutoFit/>
          </a:bodyPr>
          <a:lstStyle/>
          <a:p>
            <a:r>
              <a:rPr lang="en-GB" sz="4000" dirty="0">
                <a:solidFill>
                  <a:srgbClr val="00B050"/>
                </a:solidFill>
              </a:rPr>
              <a:t>“</a:t>
            </a:r>
            <a:endParaRPr lang="en-US" sz="4000" dirty="0">
              <a:solidFill>
                <a:srgbClr val="00B050"/>
              </a:solidFill>
            </a:endParaRPr>
          </a:p>
        </p:txBody>
      </p:sp>
      <p:sp>
        <p:nvSpPr>
          <p:cNvPr id="12" name="TextBox 11">
            <a:extLst>
              <a:ext uri="{FF2B5EF4-FFF2-40B4-BE49-F238E27FC236}">
                <a16:creationId xmlns:a16="http://schemas.microsoft.com/office/drawing/2014/main" id="{87CD0A2D-6902-4DDC-9246-8CDE9F1D9A36}"/>
              </a:ext>
            </a:extLst>
          </p:cNvPr>
          <p:cNvSpPr txBox="1"/>
          <p:nvPr/>
        </p:nvSpPr>
        <p:spPr>
          <a:xfrm>
            <a:off x="11079608" y="3796817"/>
            <a:ext cx="426591" cy="707886"/>
          </a:xfrm>
          <a:prstGeom prst="rect">
            <a:avLst/>
          </a:prstGeom>
          <a:noFill/>
        </p:spPr>
        <p:txBody>
          <a:bodyPr wrap="square" rtlCol="0">
            <a:spAutoFit/>
          </a:bodyPr>
          <a:lstStyle/>
          <a:p>
            <a:r>
              <a:rPr lang="en-GB" sz="4000" dirty="0">
                <a:solidFill>
                  <a:srgbClr val="00B050"/>
                </a:solidFill>
              </a:rPr>
              <a:t>”</a:t>
            </a:r>
            <a:endParaRPr lang="en-US" sz="4000" dirty="0">
              <a:solidFill>
                <a:srgbClr val="00B050"/>
              </a:solidFill>
            </a:endParaRPr>
          </a:p>
        </p:txBody>
      </p:sp>
    </p:spTree>
    <p:extLst>
      <p:ext uri="{BB962C8B-B14F-4D97-AF65-F5344CB8AC3E}">
        <p14:creationId xmlns:p14="http://schemas.microsoft.com/office/powerpoint/2010/main" val="2291986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352925-4751-4F5E-B434-C1C0CE917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28B0C87-106B-4BC6-B780-21399D381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844EFEA-3550-4CC3-9392-5799DF3E0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2949" y="0"/>
            <a:ext cx="6096000" cy="6858000"/>
          </a:xfrm>
          <a:prstGeom prst="rect">
            <a:avLst/>
          </a:prstGeom>
        </p:spPr>
      </p:pic>
      <p:pic>
        <p:nvPicPr>
          <p:cNvPr id="10" name="Picture 9">
            <a:extLst>
              <a:ext uri="{FF2B5EF4-FFF2-40B4-BE49-F238E27FC236}">
                <a16:creationId xmlns:a16="http://schemas.microsoft.com/office/drawing/2014/main" id="{046B5932-A23D-4E22-8617-AE947B89D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 y="0"/>
            <a:ext cx="6096000" cy="6858000"/>
          </a:xfrm>
          <a:prstGeom prst="rect">
            <a:avLst/>
          </a:prstGeom>
        </p:spPr>
      </p:pic>
      <p:sp>
        <p:nvSpPr>
          <p:cNvPr id="2" name="Title 1">
            <a:extLst>
              <a:ext uri="{FF2B5EF4-FFF2-40B4-BE49-F238E27FC236}">
                <a16:creationId xmlns:a16="http://schemas.microsoft.com/office/drawing/2014/main" id="{BFB8C333-DB38-4A81-BF33-2FDBCD1872FF}"/>
              </a:ext>
            </a:extLst>
          </p:cNvPr>
          <p:cNvSpPr>
            <a:spLocks noGrp="1"/>
          </p:cNvSpPr>
          <p:nvPr>
            <p:ph type="title"/>
          </p:nvPr>
        </p:nvSpPr>
        <p:spPr>
          <a:xfrm>
            <a:off x="4417079" y="2676869"/>
            <a:ext cx="3318931" cy="1194088"/>
          </a:xfrm>
        </p:spPr>
        <p:txBody>
          <a:bodyPr vert="horz" lIns="91440" tIns="45720" rIns="91440" bIns="45720" rtlCol="0" anchor="ctr">
            <a:normAutofit/>
          </a:bodyPr>
          <a:lstStyle/>
          <a:p>
            <a:pPr algn="ctr"/>
            <a:r>
              <a:rPr lang="en-GB" b="1" kern="1200" spc="-150" dirty="0">
                <a:solidFill>
                  <a:srgbClr val="FFFFFF"/>
                </a:solidFill>
                <a:latin typeface="+mn-lt"/>
                <a:ea typeface="+mj-ea"/>
                <a:cs typeface="+mj-cs"/>
              </a:rPr>
              <a:t>RAHAA SPA</a:t>
            </a:r>
            <a:endParaRPr lang="en-US" b="1" kern="1200" spc="-150" dirty="0">
              <a:solidFill>
                <a:srgbClr val="FFFFFF"/>
              </a:solidFill>
              <a:latin typeface="+mn-lt"/>
              <a:ea typeface="+mj-ea"/>
              <a:cs typeface="+mj-cs"/>
            </a:endParaRPr>
          </a:p>
        </p:txBody>
      </p:sp>
    </p:spTree>
    <p:extLst>
      <p:ext uri="{BB962C8B-B14F-4D97-AF65-F5344CB8AC3E}">
        <p14:creationId xmlns:p14="http://schemas.microsoft.com/office/powerpoint/2010/main" val="3333561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EF8A4DD-E50E-424D-B7B3-CCFED85F051C}"/>
              </a:ext>
            </a:extLst>
          </p:cNvPr>
          <p:cNvPicPr>
            <a:picLocks noChangeAspect="1"/>
          </p:cNvPicPr>
          <p:nvPr/>
        </p:nvPicPr>
        <p:blipFill rotWithShape="1">
          <a:blip r:embed="rId2">
            <a:extLst>
              <a:ext uri="{28A0092B-C50C-407E-A947-70E740481C1C}">
                <a14:useLocalDpi xmlns:a14="http://schemas.microsoft.com/office/drawing/2010/main" val="0"/>
              </a:ext>
            </a:extLst>
          </a:blip>
          <a:srcRect t="1604" r="1719" b="3280"/>
          <a:stretch/>
        </p:blipFill>
        <p:spPr>
          <a:xfrm>
            <a:off x="-5287" y="0"/>
            <a:ext cx="12197287" cy="6858000"/>
          </a:xfrm>
          <a:prstGeom prst="rect">
            <a:avLst/>
          </a:prstGeom>
        </p:spPr>
      </p:pic>
      <p:sp>
        <p:nvSpPr>
          <p:cNvPr id="5" name="Title 1">
            <a:extLst>
              <a:ext uri="{FF2B5EF4-FFF2-40B4-BE49-F238E27FC236}">
                <a16:creationId xmlns:a16="http://schemas.microsoft.com/office/drawing/2014/main" id="{43BC74FC-BB2E-4C30-AB2D-865CF19BD070}"/>
              </a:ext>
            </a:extLst>
          </p:cNvPr>
          <p:cNvSpPr txBox="1">
            <a:spLocks/>
          </p:cNvSpPr>
          <p:nvPr/>
        </p:nvSpPr>
        <p:spPr>
          <a:xfrm>
            <a:off x="-139322" y="157342"/>
            <a:ext cx="3318931" cy="119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spc="-150" dirty="0">
                <a:solidFill>
                  <a:srgbClr val="FFFFFF"/>
                </a:solidFill>
                <a:latin typeface="+mn-lt"/>
              </a:rPr>
              <a:t>RAHAA SPA</a:t>
            </a:r>
            <a:endParaRPr lang="en-US" sz="3600" b="1" spc="-150" dirty="0">
              <a:solidFill>
                <a:srgbClr val="FFFFFF"/>
              </a:solidFill>
              <a:latin typeface="+mn-lt"/>
            </a:endParaRPr>
          </a:p>
        </p:txBody>
      </p:sp>
      <p:sp>
        <p:nvSpPr>
          <p:cNvPr id="6" name="Title 1">
            <a:extLst>
              <a:ext uri="{FF2B5EF4-FFF2-40B4-BE49-F238E27FC236}">
                <a16:creationId xmlns:a16="http://schemas.microsoft.com/office/drawing/2014/main" id="{E4D2E25A-AC42-4614-BB15-02B5AAAB2670}"/>
              </a:ext>
            </a:extLst>
          </p:cNvPr>
          <p:cNvSpPr txBox="1">
            <a:spLocks/>
          </p:cNvSpPr>
          <p:nvPr/>
        </p:nvSpPr>
        <p:spPr>
          <a:xfrm>
            <a:off x="378503" y="709562"/>
            <a:ext cx="4109223" cy="32222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l">
              <a:buFont typeface="Wingdings" panose="05000000000000000000" pitchFamily="2" charset="2"/>
              <a:buChar char="§"/>
            </a:pPr>
            <a:r>
              <a:rPr lang="en-US" sz="1800" b="0" i="0" u="none" strike="noStrike" baseline="0" dirty="0">
                <a:solidFill>
                  <a:schemeClr val="bg1"/>
                </a:solidFill>
                <a:latin typeface="+mn-lt"/>
              </a:rPr>
              <a:t>Well-trained professional Spa therapists</a:t>
            </a:r>
          </a:p>
          <a:p>
            <a:pPr marL="285750" indent="-285750" algn="l">
              <a:buFont typeface="Wingdings" panose="05000000000000000000" pitchFamily="2" charset="2"/>
              <a:buChar char="§"/>
            </a:pPr>
            <a:r>
              <a:rPr lang="en-US" sz="1800" b="0" i="0" u="none" strike="noStrike" baseline="0" dirty="0">
                <a:solidFill>
                  <a:schemeClr val="bg1"/>
                </a:solidFill>
                <a:latin typeface="+mn-lt"/>
              </a:rPr>
              <a:t>Couples and Single private treatment suites</a:t>
            </a:r>
          </a:p>
          <a:p>
            <a:pPr marL="285750" indent="-285750" algn="l">
              <a:buFont typeface="Wingdings" panose="05000000000000000000" pitchFamily="2" charset="2"/>
              <a:buChar char="§"/>
            </a:pPr>
            <a:r>
              <a:rPr lang="en-US" sz="1800" b="0" i="0" u="none" strike="noStrike" baseline="0" dirty="0">
                <a:solidFill>
                  <a:schemeClr val="bg1"/>
                </a:solidFill>
                <a:latin typeface="+mn-lt"/>
              </a:rPr>
              <a:t>Personalized experience of ultimate relaxation</a:t>
            </a:r>
          </a:p>
          <a:p>
            <a:pPr marL="285750" indent="-285750" algn="l">
              <a:buFont typeface="Wingdings" panose="05000000000000000000" pitchFamily="2" charset="2"/>
              <a:buChar char="§"/>
            </a:pPr>
            <a:r>
              <a:rPr lang="en-US" sz="1800" b="0" i="0" u="none" strike="noStrike" baseline="0" dirty="0">
                <a:solidFill>
                  <a:schemeClr val="bg1"/>
                </a:solidFill>
                <a:latin typeface="+mn-lt"/>
              </a:rPr>
              <a:t>Exotic, relaxing, &amp; therapeutic menu of treatments</a:t>
            </a:r>
            <a:endParaRPr lang="en-US" sz="1800" b="1" dirty="0">
              <a:solidFill>
                <a:schemeClr val="bg1"/>
              </a:solidFill>
              <a:latin typeface="+mn-lt"/>
            </a:endParaRPr>
          </a:p>
        </p:txBody>
      </p:sp>
    </p:spTree>
    <p:extLst>
      <p:ext uri="{BB962C8B-B14F-4D97-AF65-F5344CB8AC3E}">
        <p14:creationId xmlns:p14="http://schemas.microsoft.com/office/powerpoint/2010/main" val="3168601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6C9270-BEC1-44C8-8505-D9F97B81D6D0}"/>
              </a:ext>
            </a:extLst>
          </p:cNvPr>
          <p:cNvSpPr txBox="1">
            <a:spLocks/>
          </p:cNvSpPr>
          <p:nvPr/>
        </p:nvSpPr>
        <p:spPr>
          <a:xfrm>
            <a:off x="414869" y="365124"/>
            <a:ext cx="3318931" cy="119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rgbClr val="FFFFFF"/>
                </a:solidFill>
              </a:rPr>
              <a:t>RAHAA SPA</a:t>
            </a:r>
            <a:endParaRPr lang="en-US" sz="4000" b="1" dirty="0">
              <a:solidFill>
                <a:srgbClr val="FFFFFF"/>
              </a:solidFill>
            </a:endParaRPr>
          </a:p>
        </p:txBody>
      </p:sp>
      <p:pic>
        <p:nvPicPr>
          <p:cNvPr id="5" name="Picture 4">
            <a:extLst>
              <a:ext uri="{FF2B5EF4-FFF2-40B4-BE49-F238E27FC236}">
                <a16:creationId xmlns:a16="http://schemas.microsoft.com/office/drawing/2014/main" id="{29485F4D-8F37-4361-8863-04541CEC4BEB}"/>
              </a:ext>
            </a:extLst>
          </p:cNvPr>
          <p:cNvPicPr>
            <a:picLocks noChangeAspect="1"/>
          </p:cNvPicPr>
          <p:nvPr/>
        </p:nvPicPr>
        <p:blipFill rotWithShape="1">
          <a:blip r:embed="rId3">
            <a:extLst>
              <a:ext uri="{28A0092B-C50C-407E-A947-70E740481C1C}">
                <a14:useLocalDpi xmlns:a14="http://schemas.microsoft.com/office/drawing/2010/main" val="0"/>
              </a:ext>
            </a:extLst>
          </a:blip>
          <a:srcRect l="-1" r="-1"/>
          <a:stretch/>
        </p:blipFill>
        <p:spPr>
          <a:xfrm>
            <a:off x="0" y="0"/>
            <a:ext cx="6096000" cy="6858000"/>
          </a:xfrm>
          <a:prstGeom prst="rect">
            <a:avLst/>
          </a:prstGeom>
        </p:spPr>
      </p:pic>
      <p:pic>
        <p:nvPicPr>
          <p:cNvPr id="10" name="Picture 9">
            <a:extLst>
              <a:ext uri="{FF2B5EF4-FFF2-40B4-BE49-F238E27FC236}">
                <a16:creationId xmlns:a16="http://schemas.microsoft.com/office/drawing/2014/main" id="{463C2DC9-1C4A-4C93-A8DA-1963B4282EE4}"/>
              </a:ext>
            </a:extLst>
          </p:cNvPr>
          <p:cNvPicPr>
            <a:picLocks noChangeAspect="1"/>
          </p:cNvPicPr>
          <p:nvPr/>
        </p:nvPicPr>
        <p:blipFill rotWithShape="1">
          <a:blip r:embed="rId4">
            <a:extLst>
              <a:ext uri="{28A0092B-C50C-407E-A947-70E740481C1C}">
                <a14:useLocalDpi xmlns:a14="http://schemas.microsoft.com/office/drawing/2010/main" val="0"/>
              </a:ext>
            </a:extLst>
          </a:blip>
          <a:srcRect l="3955" r="7824" b="3903"/>
          <a:stretch/>
        </p:blipFill>
        <p:spPr>
          <a:xfrm>
            <a:off x="6096000" y="0"/>
            <a:ext cx="6096000" cy="6858000"/>
          </a:xfrm>
          <a:prstGeom prst="rect">
            <a:avLst/>
          </a:prstGeom>
        </p:spPr>
      </p:pic>
    </p:spTree>
    <p:extLst>
      <p:ext uri="{BB962C8B-B14F-4D97-AF65-F5344CB8AC3E}">
        <p14:creationId xmlns:p14="http://schemas.microsoft.com/office/powerpoint/2010/main" val="319481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26E0F11-AF3A-4EAB-8E82-AF1BFAAFCB32}"/>
              </a:ext>
            </a:extLst>
          </p:cNvPr>
          <p:cNvSpPr txBox="1"/>
          <p:nvPr/>
        </p:nvSpPr>
        <p:spPr>
          <a:xfrm>
            <a:off x="9811921" y="2365568"/>
            <a:ext cx="1601890" cy="2126864"/>
          </a:xfrm>
          <a:prstGeom prst="rect">
            <a:avLst/>
          </a:prstGeom>
          <a:noFill/>
        </p:spPr>
        <p:txBody>
          <a:bodyPr wrap="square">
            <a:spAutoFit/>
          </a:bodyPr>
          <a:lstStyle/>
          <a:p>
            <a:pPr algn="ctr">
              <a:lnSpc>
                <a:spcPct val="150000"/>
              </a:lnSpc>
            </a:pPr>
            <a:r>
              <a:rPr lang="en-GB" sz="1800" dirty="0">
                <a:solidFill>
                  <a:srgbClr val="DAA474"/>
                </a:solidFill>
                <a:latin typeface="+mj-lt"/>
              </a:rPr>
              <a:t>Picnics on the beach or on a deserted island or even on a sandbank</a:t>
            </a:r>
            <a:endParaRPr lang="en-US" dirty="0">
              <a:solidFill>
                <a:srgbClr val="DAA474"/>
              </a:solidFill>
              <a:latin typeface="+mj-lt"/>
            </a:endParaRPr>
          </a:p>
        </p:txBody>
      </p:sp>
      <p:pic>
        <p:nvPicPr>
          <p:cNvPr id="3" name="Picture 2">
            <a:extLst>
              <a:ext uri="{FF2B5EF4-FFF2-40B4-BE49-F238E27FC236}">
                <a16:creationId xmlns:a16="http://schemas.microsoft.com/office/drawing/2014/main" id="{DE98F3CB-FEBC-48A1-B9B4-B499CD24F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936548" cy="6858000"/>
          </a:xfrm>
          <a:prstGeom prst="rect">
            <a:avLst/>
          </a:prstGeom>
        </p:spPr>
      </p:pic>
      <p:sp>
        <p:nvSpPr>
          <p:cNvPr id="15" name="Title 1">
            <a:extLst>
              <a:ext uri="{FF2B5EF4-FFF2-40B4-BE49-F238E27FC236}">
                <a16:creationId xmlns:a16="http://schemas.microsoft.com/office/drawing/2014/main" id="{F8324B7F-8C7E-4CFF-A5C6-CB88D92D65ED}"/>
              </a:ext>
            </a:extLst>
          </p:cNvPr>
          <p:cNvSpPr txBox="1">
            <a:spLocks/>
          </p:cNvSpPr>
          <p:nvPr/>
        </p:nvSpPr>
        <p:spPr>
          <a:xfrm>
            <a:off x="-483981" y="212958"/>
            <a:ext cx="3318931" cy="11940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spc="-150" dirty="0">
                <a:solidFill>
                  <a:srgbClr val="FFFFFF"/>
                </a:solidFill>
                <a:latin typeface="+mn-lt"/>
              </a:rPr>
              <a:t>PICNICS</a:t>
            </a:r>
            <a:endParaRPr lang="en-US" sz="4000" b="1" spc="-150" dirty="0">
              <a:solidFill>
                <a:srgbClr val="FFFFFF"/>
              </a:solidFill>
              <a:latin typeface="+mn-lt"/>
            </a:endParaRPr>
          </a:p>
        </p:txBody>
      </p:sp>
      <p:sp>
        <p:nvSpPr>
          <p:cNvPr id="5" name="TextBox 4">
            <a:extLst>
              <a:ext uri="{FF2B5EF4-FFF2-40B4-BE49-F238E27FC236}">
                <a16:creationId xmlns:a16="http://schemas.microsoft.com/office/drawing/2014/main" id="{F6A89CBA-8F22-48D4-8355-BEB1DA499836}"/>
              </a:ext>
            </a:extLst>
          </p:cNvPr>
          <p:cNvSpPr txBox="1"/>
          <p:nvPr/>
        </p:nvSpPr>
        <p:spPr>
          <a:xfrm>
            <a:off x="9580864" y="2258523"/>
            <a:ext cx="462115" cy="707886"/>
          </a:xfrm>
          <a:prstGeom prst="rect">
            <a:avLst/>
          </a:prstGeom>
          <a:noFill/>
        </p:spPr>
        <p:txBody>
          <a:bodyPr wrap="square" rtlCol="0">
            <a:spAutoFit/>
          </a:bodyPr>
          <a:lstStyle/>
          <a:p>
            <a:r>
              <a:rPr lang="en-GB" sz="4000" dirty="0">
                <a:solidFill>
                  <a:srgbClr val="00B050"/>
                </a:solidFill>
              </a:rPr>
              <a:t>“</a:t>
            </a:r>
            <a:endParaRPr lang="en-US" sz="4000" dirty="0">
              <a:solidFill>
                <a:srgbClr val="00B050"/>
              </a:solidFill>
            </a:endParaRPr>
          </a:p>
        </p:txBody>
      </p:sp>
      <p:sp>
        <p:nvSpPr>
          <p:cNvPr id="6" name="TextBox 5">
            <a:extLst>
              <a:ext uri="{FF2B5EF4-FFF2-40B4-BE49-F238E27FC236}">
                <a16:creationId xmlns:a16="http://schemas.microsoft.com/office/drawing/2014/main" id="{49765119-8BB7-4540-8F4E-6C790C7565F2}"/>
              </a:ext>
            </a:extLst>
          </p:cNvPr>
          <p:cNvSpPr txBox="1"/>
          <p:nvPr/>
        </p:nvSpPr>
        <p:spPr>
          <a:xfrm>
            <a:off x="11060028" y="3891591"/>
            <a:ext cx="426591" cy="707886"/>
          </a:xfrm>
          <a:prstGeom prst="rect">
            <a:avLst/>
          </a:prstGeom>
          <a:noFill/>
        </p:spPr>
        <p:txBody>
          <a:bodyPr wrap="square" rtlCol="0">
            <a:spAutoFit/>
          </a:bodyPr>
          <a:lstStyle/>
          <a:p>
            <a:r>
              <a:rPr lang="en-GB" sz="4000" dirty="0">
                <a:solidFill>
                  <a:srgbClr val="00B050"/>
                </a:solidFill>
              </a:rPr>
              <a:t>”</a:t>
            </a:r>
            <a:endParaRPr lang="en-US" sz="4000" dirty="0">
              <a:solidFill>
                <a:srgbClr val="00B050"/>
              </a:solidFill>
            </a:endParaRPr>
          </a:p>
        </p:txBody>
      </p:sp>
    </p:spTree>
    <p:extLst>
      <p:ext uri="{BB962C8B-B14F-4D97-AF65-F5344CB8AC3E}">
        <p14:creationId xmlns:p14="http://schemas.microsoft.com/office/powerpoint/2010/main" val="25980681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53138B-857C-4BF9-B812-092DD6142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30983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19">
            <a:extLst>
              <a:ext uri="{FF2B5EF4-FFF2-40B4-BE49-F238E27FC236}">
                <a16:creationId xmlns:a16="http://schemas.microsoft.com/office/drawing/2014/main" id="{57D444EF-26C6-41CA-AD48-5AF8D387B99F}"/>
              </a:ext>
            </a:extLst>
          </p:cNvPr>
          <p:cNvSpPr>
            <a:spLocks noGrp="1"/>
          </p:cNvSpPr>
          <p:nvPr>
            <p:ph idx="1"/>
          </p:nvPr>
        </p:nvSpPr>
        <p:spPr>
          <a:xfrm>
            <a:off x="605480" y="1555510"/>
            <a:ext cx="3799425" cy="3143241"/>
          </a:xfrm>
        </p:spPr>
        <p:txBody>
          <a:bodyPr>
            <a:normAutofit fontScale="92500" lnSpcReduction="10000"/>
          </a:bodyPr>
          <a:lstStyle/>
          <a:p>
            <a:pPr marL="0" indent="0" algn="ctr">
              <a:buNone/>
            </a:pPr>
            <a:r>
              <a:rPr lang="en-GB" sz="4000" dirty="0">
                <a:solidFill>
                  <a:srgbClr val="DAA474"/>
                </a:solidFill>
                <a:ea typeface="Verdana" panose="020B0604030504040204" pitchFamily="34" charset="0"/>
              </a:rPr>
              <a:t>STAY WITH </a:t>
            </a:r>
            <a:r>
              <a:rPr lang="en-GB" sz="3900" dirty="0">
                <a:solidFill>
                  <a:srgbClr val="DAA474"/>
                </a:solidFill>
                <a:ea typeface="Verdana" panose="020B0604030504040204" pitchFamily="34" charset="0"/>
              </a:rPr>
              <a:t>CONFIDENCE</a:t>
            </a:r>
            <a:r>
              <a:rPr lang="en-GB" sz="4000" dirty="0">
                <a:solidFill>
                  <a:srgbClr val="DAA474"/>
                </a:solidFill>
                <a:ea typeface="Verdana" panose="020B0604030504040204" pitchFamily="34" charset="0"/>
              </a:rPr>
              <a:t> AT </a:t>
            </a:r>
            <a:r>
              <a:rPr lang="en-GB" sz="3900" b="1" dirty="0">
                <a:solidFill>
                  <a:srgbClr val="00B140"/>
                </a:solidFill>
                <a:ea typeface="Verdana" panose="020B0604030504040204" pitchFamily="34" charset="0"/>
              </a:rPr>
              <a:t>RAHAA</a:t>
            </a:r>
          </a:p>
          <a:p>
            <a:pPr marL="0" indent="0" algn="ctr">
              <a:buNone/>
            </a:pPr>
            <a:endParaRPr lang="en-US" sz="2000" dirty="0"/>
          </a:p>
          <a:p>
            <a:pPr marL="0" indent="0" algn="ctr">
              <a:lnSpc>
                <a:spcPct val="110000"/>
              </a:lnSpc>
              <a:buNone/>
            </a:pPr>
            <a:r>
              <a:rPr lang="en-US" sz="1800" dirty="0">
                <a:solidFill>
                  <a:schemeClr val="tx1">
                    <a:lumMod val="65000"/>
                    <a:lumOff val="35000"/>
                  </a:schemeClr>
                </a:solidFill>
                <a:latin typeface="+mj-lt"/>
              </a:rPr>
              <a:t>All covid-19 related health and safety guidelines are in place to ensure our guests can relax and enjoy a worry-free stay at Rahaa</a:t>
            </a:r>
          </a:p>
        </p:txBody>
      </p:sp>
      <p:pic>
        <p:nvPicPr>
          <p:cNvPr id="8" name="Picture 7">
            <a:extLst>
              <a:ext uri="{FF2B5EF4-FFF2-40B4-BE49-F238E27FC236}">
                <a16:creationId xmlns:a16="http://schemas.microsoft.com/office/drawing/2014/main" id="{789FCB7A-FBFB-4937-AF8A-B25A2DBA6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386" y="0"/>
            <a:ext cx="7181850" cy="6858000"/>
          </a:xfrm>
          <a:prstGeom prst="rect">
            <a:avLst/>
          </a:prstGeom>
        </p:spPr>
      </p:pic>
      <p:sp>
        <p:nvSpPr>
          <p:cNvPr id="6" name="TextBox 5">
            <a:extLst>
              <a:ext uri="{FF2B5EF4-FFF2-40B4-BE49-F238E27FC236}">
                <a16:creationId xmlns:a16="http://schemas.microsoft.com/office/drawing/2014/main" id="{B78C20F4-4A73-4901-AA30-4912CCA5AA1C}"/>
              </a:ext>
            </a:extLst>
          </p:cNvPr>
          <p:cNvSpPr txBox="1"/>
          <p:nvPr/>
        </p:nvSpPr>
        <p:spPr>
          <a:xfrm>
            <a:off x="9415291" y="609600"/>
            <a:ext cx="2346723" cy="1477328"/>
          </a:xfrm>
          <a:prstGeom prst="rect">
            <a:avLst/>
          </a:prstGeom>
          <a:noFill/>
        </p:spPr>
        <p:txBody>
          <a:bodyPr wrap="square" rtlCol="0">
            <a:spAutoFit/>
          </a:bodyPr>
          <a:lstStyle/>
          <a:p>
            <a:pPr algn="r"/>
            <a:r>
              <a:rPr lang="en-GB" dirty="0">
                <a:solidFill>
                  <a:schemeClr val="bg1"/>
                </a:solidFill>
              </a:rPr>
              <a:t>We welcome all our guests with refreshing king coconuts </a:t>
            </a:r>
          </a:p>
          <a:p>
            <a:pPr algn="r"/>
            <a:r>
              <a:rPr lang="en-GB" dirty="0">
                <a:solidFill>
                  <a:schemeClr val="bg1"/>
                </a:solidFill>
              </a:rPr>
              <a:t>freshly picked from </a:t>
            </a:r>
          </a:p>
          <a:p>
            <a:pPr algn="r"/>
            <a:r>
              <a:rPr lang="en-GB" dirty="0">
                <a:solidFill>
                  <a:schemeClr val="bg1"/>
                </a:solidFill>
              </a:rPr>
              <a:t>our palms! </a:t>
            </a:r>
            <a:endParaRPr lang="en-US" dirty="0">
              <a:solidFill>
                <a:schemeClr val="bg1"/>
              </a:solidFill>
            </a:endParaRPr>
          </a:p>
        </p:txBody>
      </p:sp>
    </p:spTree>
    <p:extLst>
      <p:ext uri="{BB962C8B-B14F-4D97-AF65-F5344CB8AC3E}">
        <p14:creationId xmlns:p14="http://schemas.microsoft.com/office/powerpoint/2010/main" val="1287439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777118F-A232-4998-B900-6DA996EEE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itle 1">
            <a:extLst>
              <a:ext uri="{FF2B5EF4-FFF2-40B4-BE49-F238E27FC236}">
                <a16:creationId xmlns:a16="http://schemas.microsoft.com/office/drawing/2014/main" id="{34A17200-E361-4E0B-9F35-29661D043EC2}"/>
              </a:ext>
            </a:extLst>
          </p:cNvPr>
          <p:cNvSpPr txBox="1">
            <a:spLocks/>
          </p:cNvSpPr>
          <p:nvPr/>
        </p:nvSpPr>
        <p:spPr>
          <a:xfrm>
            <a:off x="399249" y="499034"/>
            <a:ext cx="4244471" cy="11940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spc="-150" dirty="0">
                <a:solidFill>
                  <a:srgbClr val="FFFFFF"/>
                </a:solidFill>
                <a:latin typeface="+mn-lt"/>
              </a:rPr>
              <a:t>WEDDINGS AND RENEWAL OF VOWS</a:t>
            </a:r>
            <a:endParaRPr lang="en-US" sz="4000" b="1" spc="-150" dirty="0">
              <a:solidFill>
                <a:srgbClr val="FFFFFF"/>
              </a:solidFill>
              <a:latin typeface="+mn-lt"/>
            </a:endParaRPr>
          </a:p>
        </p:txBody>
      </p:sp>
      <p:sp>
        <p:nvSpPr>
          <p:cNvPr id="7" name="TextBox 6">
            <a:extLst>
              <a:ext uri="{FF2B5EF4-FFF2-40B4-BE49-F238E27FC236}">
                <a16:creationId xmlns:a16="http://schemas.microsoft.com/office/drawing/2014/main" id="{C340017D-5B84-4767-8A77-6333DFB0322F}"/>
              </a:ext>
            </a:extLst>
          </p:cNvPr>
          <p:cNvSpPr txBox="1"/>
          <p:nvPr/>
        </p:nvSpPr>
        <p:spPr>
          <a:xfrm>
            <a:off x="406590" y="1797697"/>
            <a:ext cx="2217380" cy="2153731"/>
          </a:xfrm>
          <a:prstGeom prst="rect">
            <a:avLst/>
          </a:prstGeom>
          <a:noFill/>
        </p:spPr>
        <p:txBody>
          <a:bodyPr wrap="square">
            <a:spAutoFit/>
          </a:bodyPr>
          <a:lstStyle/>
          <a:p>
            <a:pPr>
              <a:lnSpc>
                <a:spcPct val="107000"/>
              </a:lnSpc>
              <a:spcAft>
                <a:spcPts val="800"/>
              </a:spcAft>
            </a:pPr>
            <a:r>
              <a:rPr lang="en-US" sz="18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Make your dream “I do” moment come true at Rahaa the way you have always imagined. - on a tropical island, on the beach, far-far away!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44654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AE3A68-02EA-4A50-9A55-20C3A995EA3A}"/>
              </a:ext>
            </a:extLst>
          </p:cNvPr>
          <p:cNvPicPr>
            <a:picLocks noChangeAspect="1"/>
          </p:cNvPicPr>
          <p:nvPr/>
        </p:nvPicPr>
        <p:blipFill rotWithShape="1">
          <a:blip r:embed="rId2">
            <a:extLst>
              <a:ext uri="{28A0092B-C50C-407E-A947-70E740481C1C}">
                <a14:useLocalDpi xmlns:a14="http://schemas.microsoft.com/office/drawing/2010/main" val="0"/>
              </a:ext>
            </a:extLst>
          </a:blip>
          <a:srcRect l="847" t="10311" r="763"/>
          <a:stretch/>
        </p:blipFill>
        <p:spPr>
          <a:xfrm>
            <a:off x="-1" y="0"/>
            <a:ext cx="12192001" cy="6858000"/>
          </a:xfrm>
          <a:prstGeom prst="rect">
            <a:avLst/>
          </a:prstGeom>
        </p:spPr>
      </p:pic>
    </p:spTree>
    <p:extLst>
      <p:ext uri="{BB962C8B-B14F-4D97-AF65-F5344CB8AC3E}">
        <p14:creationId xmlns:p14="http://schemas.microsoft.com/office/powerpoint/2010/main" val="4211847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D6FE7E-0A77-48BB-9BE4-BD37D4A22122}"/>
              </a:ext>
            </a:extLst>
          </p:cNvPr>
          <p:cNvPicPr>
            <a:picLocks noChangeAspect="1"/>
          </p:cNvPicPr>
          <p:nvPr/>
        </p:nvPicPr>
        <p:blipFill rotWithShape="1">
          <a:blip r:embed="rId2">
            <a:extLst>
              <a:ext uri="{28A0092B-C50C-407E-A947-70E740481C1C}">
                <a14:useLocalDpi xmlns:a14="http://schemas.microsoft.com/office/drawing/2010/main" val="0"/>
              </a:ext>
            </a:extLst>
          </a:blip>
          <a:srcRect t="2259"/>
          <a:stretch/>
        </p:blipFill>
        <p:spPr>
          <a:xfrm>
            <a:off x="0" y="0"/>
            <a:ext cx="12192000" cy="6858000"/>
          </a:xfrm>
          <a:prstGeom prst="rect">
            <a:avLst/>
          </a:prstGeom>
        </p:spPr>
      </p:pic>
      <p:sp>
        <p:nvSpPr>
          <p:cNvPr id="6" name="Title 1">
            <a:extLst>
              <a:ext uri="{FF2B5EF4-FFF2-40B4-BE49-F238E27FC236}">
                <a16:creationId xmlns:a16="http://schemas.microsoft.com/office/drawing/2014/main" id="{89410EE0-8ECC-4D86-BD30-A420E4156A3A}"/>
              </a:ext>
            </a:extLst>
          </p:cNvPr>
          <p:cNvSpPr txBox="1">
            <a:spLocks/>
          </p:cNvSpPr>
          <p:nvPr/>
        </p:nvSpPr>
        <p:spPr>
          <a:xfrm>
            <a:off x="361766" y="203198"/>
            <a:ext cx="4664597" cy="11940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spc="-150" dirty="0">
                <a:solidFill>
                  <a:srgbClr val="FFFFFF"/>
                </a:solidFill>
                <a:latin typeface="+mn-lt"/>
              </a:rPr>
              <a:t>DESTINATION DINING</a:t>
            </a:r>
            <a:endParaRPr lang="en-US" sz="4000" b="1" spc="-150" dirty="0">
              <a:solidFill>
                <a:srgbClr val="FFFFFF"/>
              </a:solidFill>
              <a:latin typeface="+mn-lt"/>
            </a:endParaRPr>
          </a:p>
        </p:txBody>
      </p:sp>
      <p:sp>
        <p:nvSpPr>
          <p:cNvPr id="8" name="TextBox 7">
            <a:extLst>
              <a:ext uri="{FF2B5EF4-FFF2-40B4-BE49-F238E27FC236}">
                <a16:creationId xmlns:a16="http://schemas.microsoft.com/office/drawing/2014/main" id="{DE157E70-E785-4E63-B4F0-B544B20E27B8}"/>
              </a:ext>
            </a:extLst>
          </p:cNvPr>
          <p:cNvSpPr txBox="1"/>
          <p:nvPr/>
        </p:nvSpPr>
        <p:spPr>
          <a:xfrm>
            <a:off x="424519" y="1219354"/>
            <a:ext cx="4110077" cy="1264642"/>
          </a:xfrm>
          <a:prstGeom prst="rect">
            <a:avLst/>
          </a:prstGeom>
          <a:noFill/>
        </p:spPr>
        <p:txBody>
          <a:bodyPr wrap="square">
            <a:spAutoFit/>
          </a:bodyPr>
          <a:lstStyle/>
          <a:p>
            <a:pPr>
              <a:lnSpc>
                <a:spcPct val="107000"/>
              </a:lnSpc>
              <a:spcAft>
                <a:spcPts val="800"/>
              </a:spcAft>
            </a:pPr>
            <a:r>
              <a:rPr lang="en-US" dirty="0">
                <a:solidFill>
                  <a:schemeClr val="bg1"/>
                </a:solidFill>
                <a:latin typeface="Calibri Light" panose="020F0302020204030204" pitchFamily="34" charset="0"/>
                <a:ea typeface="Calibri" panose="020F0502020204030204" pitchFamily="34" charset="0"/>
                <a:cs typeface="Times New Roman" panose="02020603050405020304" pitchFamily="18" charset="0"/>
              </a:rPr>
              <a:t>A</a:t>
            </a:r>
            <a:r>
              <a:rPr lang="en-US"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 unique location for a special dinner with your loved one. A romantic spot on the beach, by the lake, or on an uninhabited island.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2119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AD2AF9-6337-4033-87E1-9343768D76CC}"/>
              </a:ext>
            </a:extLst>
          </p:cNvPr>
          <p:cNvSpPr txBox="1"/>
          <p:nvPr/>
        </p:nvSpPr>
        <p:spPr>
          <a:xfrm>
            <a:off x="8818093" y="2249129"/>
            <a:ext cx="2862570" cy="4893647"/>
          </a:xfrm>
          <a:prstGeom prst="rect">
            <a:avLst/>
          </a:prstGeom>
          <a:noFill/>
        </p:spPr>
        <p:txBody>
          <a:bodyPr wrap="square" rtlCol="0">
            <a:spAutoFit/>
          </a:bodyPr>
          <a:lstStyle/>
          <a:p>
            <a:pPr marL="285750" indent="-285750">
              <a:buFont typeface="Wingdings" panose="05000000000000000000" pitchFamily="2" charset="2"/>
              <a:buChar char="§"/>
            </a:pPr>
            <a:r>
              <a:rPr lang="en-GB" sz="1600" dirty="0">
                <a:latin typeface="+mj-lt"/>
              </a:rPr>
              <a:t>House keeping service is provided twice a day</a:t>
            </a:r>
          </a:p>
          <a:p>
            <a:pPr marL="285750" indent="-285750">
              <a:buFont typeface="Wingdings" panose="05000000000000000000" pitchFamily="2" charset="2"/>
              <a:buChar char="§"/>
            </a:pPr>
            <a:r>
              <a:rPr lang="en-GB" sz="1600" dirty="0">
                <a:latin typeface="+mj-lt"/>
              </a:rPr>
              <a:t>Laundry service and pressing</a:t>
            </a:r>
          </a:p>
          <a:p>
            <a:pPr marL="285750" indent="-285750">
              <a:buFont typeface="Wingdings" panose="05000000000000000000" pitchFamily="2" charset="2"/>
              <a:buChar char="§"/>
            </a:pPr>
            <a:r>
              <a:rPr lang="en-GB" sz="1600" dirty="0">
                <a:latin typeface="+mj-lt"/>
              </a:rPr>
              <a:t>In Villa dining</a:t>
            </a:r>
          </a:p>
          <a:p>
            <a:pPr marL="285750" indent="-285750">
              <a:buFont typeface="Wingdings" panose="05000000000000000000" pitchFamily="2" charset="2"/>
              <a:buChar char="§"/>
            </a:pPr>
            <a:r>
              <a:rPr lang="en-GB" sz="1600" dirty="0">
                <a:latin typeface="+mj-lt"/>
              </a:rPr>
              <a:t>All Villas are serviced by our friendly local team members</a:t>
            </a:r>
          </a:p>
          <a:p>
            <a:pPr marL="285750" indent="-285750">
              <a:buFont typeface="Wingdings" panose="05000000000000000000" pitchFamily="2" charset="2"/>
              <a:buChar char="§"/>
            </a:pPr>
            <a:r>
              <a:rPr lang="en-GB" sz="1600" dirty="0">
                <a:latin typeface="+mj-lt"/>
              </a:rPr>
              <a:t>Sports including badminton, beach volleyball &amp; table tennis</a:t>
            </a:r>
          </a:p>
          <a:p>
            <a:pPr marL="285750" indent="-285750">
              <a:buFont typeface="Wingdings" panose="05000000000000000000" pitchFamily="2" charset="2"/>
              <a:buChar char="§"/>
            </a:pPr>
            <a:r>
              <a:rPr lang="en-GB" sz="1600" dirty="0">
                <a:latin typeface="+mj-lt"/>
              </a:rPr>
              <a:t>Board games, cards, karaoke, live music &amp; entertainment</a:t>
            </a:r>
          </a:p>
          <a:p>
            <a:pPr marL="285750" indent="-285750">
              <a:buFont typeface="Wingdings" panose="05000000000000000000" pitchFamily="2" charset="2"/>
              <a:buChar char="§"/>
            </a:pPr>
            <a:r>
              <a:rPr lang="en-GB" sz="1600" dirty="0">
                <a:latin typeface="+mj-lt"/>
              </a:rPr>
              <a:t>Fitness Room</a:t>
            </a:r>
          </a:p>
          <a:p>
            <a:pPr marL="285750" indent="-285750">
              <a:buFont typeface="Wingdings" panose="05000000000000000000" pitchFamily="2" charset="2"/>
              <a:buChar char="§"/>
            </a:pPr>
            <a:r>
              <a:rPr lang="en-GB" sz="1600" dirty="0">
                <a:latin typeface="+mj-lt"/>
              </a:rPr>
              <a:t>Boutique</a:t>
            </a:r>
          </a:p>
          <a:p>
            <a:pPr marL="285750" indent="-285750">
              <a:buFont typeface="Wingdings" panose="05000000000000000000" pitchFamily="2" charset="2"/>
              <a:buChar char="§"/>
            </a:pPr>
            <a:r>
              <a:rPr lang="en-GB" sz="1600" dirty="0">
                <a:latin typeface="+mj-lt"/>
              </a:rPr>
              <a:t>Kids play area</a:t>
            </a:r>
          </a:p>
          <a:p>
            <a:pPr marL="285750" indent="-285750">
              <a:buFont typeface="Wingdings" panose="05000000000000000000" pitchFamily="2" charset="2"/>
              <a:buChar char="§"/>
            </a:pPr>
            <a:endParaRPr lang="en-GB" sz="1600" dirty="0">
              <a:latin typeface="+mj-lt"/>
            </a:endParaRPr>
          </a:p>
          <a:p>
            <a:pPr algn="ctr"/>
            <a:endParaRPr lang="en-GB" dirty="0">
              <a:latin typeface="+mj-lt"/>
            </a:endParaRPr>
          </a:p>
          <a:p>
            <a:pPr algn="ctr"/>
            <a:endParaRPr lang="en-GB" dirty="0">
              <a:latin typeface="+mj-lt"/>
            </a:endParaRPr>
          </a:p>
          <a:p>
            <a:pPr algn="ctr"/>
            <a:endParaRPr lang="en-GB" dirty="0">
              <a:latin typeface="+mj-lt"/>
            </a:endParaRPr>
          </a:p>
          <a:p>
            <a:pPr algn="ctr"/>
            <a:endParaRPr lang="en-US" dirty="0">
              <a:latin typeface="+mj-lt"/>
            </a:endParaRPr>
          </a:p>
        </p:txBody>
      </p:sp>
      <p:sp>
        <p:nvSpPr>
          <p:cNvPr id="9" name="TextBox 8">
            <a:extLst>
              <a:ext uri="{FF2B5EF4-FFF2-40B4-BE49-F238E27FC236}">
                <a16:creationId xmlns:a16="http://schemas.microsoft.com/office/drawing/2014/main" id="{1FF3443B-BAB0-4260-877E-8E88E4618030}"/>
              </a:ext>
            </a:extLst>
          </p:cNvPr>
          <p:cNvSpPr txBox="1"/>
          <p:nvPr/>
        </p:nvSpPr>
        <p:spPr>
          <a:xfrm>
            <a:off x="8699815" y="434201"/>
            <a:ext cx="3099126" cy="1200329"/>
          </a:xfrm>
          <a:prstGeom prst="rect">
            <a:avLst/>
          </a:prstGeom>
          <a:noFill/>
        </p:spPr>
        <p:txBody>
          <a:bodyPr wrap="square">
            <a:spAutoFit/>
          </a:bodyPr>
          <a:lstStyle/>
          <a:p>
            <a:pPr marL="0" indent="0" algn="ctr">
              <a:buNone/>
            </a:pPr>
            <a:r>
              <a:rPr lang="en-US" sz="3600" b="1" spc="-150" dirty="0">
                <a:solidFill>
                  <a:srgbClr val="00B140"/>
                </a:solidFill>
              </a:rPr>
              <a:t>OUR SERVICES &amp; FACILITIES</a:t>
            </a:r>
          </a:p>
        </p:txBody>
      </p:sp>
      <p:pic>
        <p:nvPicPr>
          <p:cNvPr id="10" name="Picture 9">
            <a:extLst>
              <a:ext uri="{FF2B5EF4-FFF2-40B4-BE49-F238E27FC236}">
                <a16:creationId xmlns:a16="http://schemas.microsoft.com/office/drawing/2014/main" id="{055FC6D7-E03F-4180-BC9E-7EB67A64F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345424" cy="6858000"/>
          </a:xfrm>
          <a:prstGeom prst="rect">
            <a:avLst/>
          </a:prstGeom>
        </p:spPr>
      </p:pic>
    </p:spTree>
    <p:extLst>
      <p:ext uri="{BB962C8B-B14F-4D97-AF65-F5344CB8AC3E}">
        <p14:creationId xmlns:p14="http://schemas.microsoft.com/office/powerpoint/2010/main" val="29138492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488F76-6B81-402E-A32B-2C0EC6E0A1CB}"/>
              </a:ext>
            </a:extLst>
          </p:cNvPr>
          <p:cNvSpPr/>
          <p:nvPr/>
        </p:nvSpPr>
        <p:spPr>
          <a:xfrm>
            <a:off x="0" y="0"/>
            <a:ext cx="12192000" cy="6858000"/>
          </a:xfrm>
          <a:prstGeom prst="rect">
            <a:avLst/>
          </a:prstGeom>
          <a:solidFill>
            <a:srgbClr val="8767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AA474"/>
              </a:solidFill>
            </a:endParaRPr>
          </a:p>
        </p:txBody>
      </p:sp>
      <p:sp>
        <p:nvSpPr>
          <p:cNvPr id="2" name="Title 1">
            <a:extLst>
              <a:ext uri="{FF2B5EF4-FFF2-40B4-BE49-F238E27FC236}">
                <a16:creationId xmlns:a16="http://schemas.microsoft.com/office/drawing/2014/main" id="{0A5E2161-D0B6-4587-8750-E9CF47C06CE9}"/>
              </a:ext>
            </a:extLst>
          </p:cNvPr>
          <p:cNvSpPr>
            <a:spLocks noGrp="1"/>
          </p:cNvSpPr>
          <p:nvPr>
            <p:ph type="title"/>
          </p:nvPr>
        </p:nvSpPr>
        <p:spPr>
          <a:xfrm>
            <a:off x="838200" y="2766218"/>
            <a:ext cx="10515600" cy="1325563"/>
          </a:xfrm>
        </p:spPr>
        <p:txBody>
          <a:bodyPr>
            <a:normAutofit/>
          </a:bodyPr>
          <a:lstStyle/>
          <a:p>
            <a:pPr algn="ctr"/>
            <a:r>
              <a:rPr lang="en-GB" sz="2800" dirty="0">
                <a:solidFill>
                  <a:schemeClr val="bg1"/>
                </a:solidFill>
              </a:rPr>
              <a:t>www.rahaaresort.com	</a:t>
            </a:r>
            <a:endParaRPr lang="en-US" sz="2800" dirty="0">
              <a:solidFill>
                <a:schemeClr val="bg1"/>
              </a:solidFill>
            </a:endParaRPr>
          </a:p>
        </p:txBody>
      </p:sp>
    </p:spTree>
    <p:extLst>
      <p:ext uri="{BB962C8B-B14F-4D97-AF65-F5344CB8AC3E}">
        <p14:creationId xmlns:p14="http://schemas.microsoft.com/office/powerpoint/2010/main" val="1219440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443D134-702F-43C6-BF4F-4522495FD2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 y="0"/>
            <a:ext cx="12192000" cy="6858000"/>
          </a:xfrm>
        </p:spPr>
      </p:pic>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A43C5DE3-372E-42B7-823C-D08BA0797639}"/>
              </a:ext>
            </a:extLst>
          </p:cNvPr>
          <p:cNvSpPr txBox="1"/>
          <p:nvPr/>
        </p:nvSpPr>
        <p:spPr>
          <a:xfrm>
            <a:off x="9283959" y="1379079"/>
            <a:ext cx="2525111" cy="3046988"/>
          </a:xfrm>
          <a:prstGeom prst="rect">
            <a:avLst/>
          </a:prstGeom>
          <a:noFill/>
        </p:spPr>
        <p:txBody>
          <a:bodyPr wrap="square" rtlCol="0">
            <a:spAutoFit/>
          </a:bodyPr>
          <a:lstStyle/>
          <a:p>
            <a:pPr algn="r"/>
            <a:endParaRPr lang="en-GB" sz="1600" dirty="0">
              <a:solidFill>
                <a:schemeClr val="bg1">
                  <a:lumMod val="95000"/>
                </a:schemeClr>
              </a:solidFill>
            </a:endParaRPr>
          </a:p>
          <a:p>
            <a:pPr algn="r"/>
            <a:r>
              <a:rPr lang="en-GB" sz="1600" dirty="0">
                <a:solidFill>
                  <a:schemeClr val="bg1">
                    <a:lumMod val="95000"/>
                  </a:schemeClr>
                </a:solidFill>
              </a:rPr>
              <a:t>The Design of our Reception symbolises an “</a:t>
            </a:r>
            <a:r>
              <a:rPr lang="en-GB" sz="1600" dirty="0" err="1">
                <a:solidFill>
                  <a:schemeClr val="bg1">
                    <a:lumMod val="95000"/>
                  </a:schemeClr>
                </a:solidFill>
              </a:rPr>
              <a:t>Odi</a:t>
            </a:r>
            <a:r>
              <a:rPr lang="en-GB" sz="1600" dirty="0">
                <a:solidFill>
                  <a:schemeClr val="bg1">
                    <a:lumMod val="95000"/>
                  </a:schemeClr>
                </a:solidFill>
              </a:rPr>
              <a:t> </a:t>
            </a:r>
            <a:r>
              <a:rPr lang="en-GB" sz="1600" dirty="0" err="1">
                <a:solidFill>
                  <a:schemeClr val="bg1">
                    <a:lumMod val="95000"/>
                  </a:schemeClr>
                </a:solidFill>
              </a:rPr>
              <a:t>Haruge</a:t>
            </a:r>
            <a:r>
              <a:rPr lang="en-GB" sz="1600" dirty="0">
                <a:solidFill>
                  <a:schemeClr val="bg1">
                    <a:lumMod val="95000"/>
                  </a:schemeClr>
                </a:solidFill>
              </a:rPr>
              <a:t>” -  a Maldivian traditional Boat building house</a:t>
            </a:r>
          </a:p>
          <a:p>
            <a:pPr algn="r"/>
            <a:endParaRPr lang="en-US" sz="1600" b="0" i="0" dirty="0">
              <a:solidFill>
                <a:schemeClr val="bg1">
                  <a:lumMod val="95000"/>
                </a:schemeClr>
              </a:solidFill>
              <a:effectLst/>
            </a:endParaRPr>
          </a:p>
          <a:p>
            <a:pPr algn="r"/>
            <a:r>
              <a:rPr lang="en-US" sz="1600" b="0" i="1" dirty="0">
                <a:solidFill>
                  <a:schemeClr val="bg1">
                    <a:lumMod val="95000"/>
                  </a:schemeClr>
                </a:solidFill>
                <a:effectLst/>
              </a:rPr>
              <a:t>“An </a:t>
            </a:r>
            <a:r>
              <a:rPr lang="en-US" sz="1600" i="1" dirty="0" err="1">
                <a:solidFill>
                  <a:schemeClr val="bg1">
                    <a:lumMod val="95000"/>
                  </a:schemeClr>
                </a:solidFill>
              </a:rPr>
              <a:t>Odi</a:t>
            </a:r>
            <a:r>
              <a:rPr lang="en-US" sz="1600" i="1" dirty="0">
                <a:solidFill>
                  <a:schemeClr val="bg1">
                    <a:lumMod val="95000"/>
                  </a:schemeClr>
                </a:solidFill>
              </a:rPr>
              <a:t> </a:t>
            </a:r>
            <a:r>
              <a:rPr lang="en-US" sz="1600" b="0" i="1" dirty="0" err="1">
                <a:solidFill>
                  <a:schemeClr val="bg1">
                    <a:lumMod val="95000"/>
                  </a:schemeClr>
                </a:solidFill>
                <a:effectLst/>
              </a:rPr>
              <a:t>Haruge</a:t>
            </a:r>
            <a:r>
              <a:rPr lang="en-US" sz="1600" b="0" i="1" dirty="0">
                <a:solidFill>
                  <a:schemeClr val="bg1">
                    <a:lumMod val="95000"/>
                  </a:schemeClr>
                </a:solidFill>
                <a:effectLst/>
              </a:rPr>
              <a:t> houses </a:t>
            </a:r>
            <a:r>
              <a:rPr lang="en-US" sz="1600" i="1" dirty="0">
                <a:solidFill>
                  <a:schemeClr val="bg1">
                    <a:lumMod val="95000"/>
                  </a:schemeClr>
                </a:solidFill>
              </a:rPr>
              <a:t>the Dhoni while its being built and p</a:t>
            </a:r>
            <a:r>
              <a:rPr lang="en-US" sz="1600" b="0" i="1" dirty="0">
                <a:solidFill>
                  <a:schemeClr val="bg1">
                    <a:lumMod val="95000"/>
                  </a:schemeClr>
                </a:solidFill>
                <a:effectLst/>
              </a:rPr>
              <a:t>rotects it from rain and sun”</a:t>
            </a:r>
            <a:endParaRPr lang="en-GB" sz="1600" i="1" dirty="0">
              <a:solidFill>
                <a:schemeClr val="bg1">
                  <a:lumMod val="95000"/>
                </a:schemeClr>
              </a:solidFill>
            </a:endParaRPr>
          </a:p>
          <a:p>
            <a:pPr algn="r"/>
            <a:endParaRPr lang="en-GB" sz="1600" dirty="0">
              <a:solidFill>
                <a:schemeClr val="bg1">
                  <a:lumMod val="95000"/>
                </a:schemeClr>
              </a:solidFill>
            </a:endParaRPr>
          </a:p>
          <a:p>
            <a:pPr algn="r"/>
            <a:r>
              <a:rPr lang="en-GB" sz="1600" dirty="0">
                <a:solidFill>
                  <a:schemeClr val="bg1">
                    <a:lumMod val="95000"/>
                  </a:schemeClr>
                </a:solidFill>
              </a:rPr>
              <a:t> </a:t>
            </a:r>
            <a:endParaRPr lang="en-US" sz="1600" dirty="0">
              <a:solidFill>
                <a:schemeClr val="bg1">
                  <a:lumMod val="95000"/>
                </a:schemeClr>
              </a:solidFill>
            </a:endParaRPr>
          </a:p>
        </p:txBody>
      </p:sp>
      <p:sp>
        <p:nvSpPr>
          <p:cNvPr id="6" name="TextBox 5">
            <a:extLst>
              <a:ext uri="{FF2B5EF4-FFF2-40B4-BE49-F238E27FC236}">
                <a16:creationId xmlns:a16="http://schemas.microsoft.com/office/drawing/2014/main" id="{FD586B98-AC49-4FE7-A3E0-466D51B5D97B}"/>
              </a:ext>
            </a:extLst>
          </p:cNvPr>
          <p:cNvSpPr txBox="1"/>
          <p:nvPr/>
        </p:nvSpPr>
        <p:spPr>
          <a:xfrm>
            <a:off x="5576104" y="424476"/>
            <a:ext cx="6232966" cy="1077218"/>
          </a:xfrm>
          <a:prstGeom prst="rect">
            <a:avLst/>
          </a:prstGeom>
          <a:noFill/>
        </p:spPr>
        <p:txBody>
          <a:bodyPr wrap="square">
            <a:spAutoFit/>
          </a:bodyPr>
          <a:lstStyle/>
          <a:p>
            <a:pPr algn="r"/>
            <a:r>
              <a:rPr lang="en-GB" sz="3600" b="1" spc="-150" dirty="0">
                <a:solidFill>
                  <a:schemeClr val="bg1"/>
                </a:solidFill>
              </a:rPr>
              <a:t>HARU’GE</a:t>
            </a:r>
          </a:p>
          <a:p>
            <a:pPr algn="r"/>
            <a:r>
              <a:rPr lang="en-GB" sz="2800" b="1" spc="300" dirty="0">
                <a:solidFill>
                  <a:schemeClr val="bg1"/>
                </a:solidFill>
              </a:rPr>
              <a:t>RECEPTION</a:t>
            </a:r>
            <a:endParaRPr lang="en-US" sz="2800" b="1" spc="300" dirty="0">
              <a:solidFill>
                <a:schemeClr val="bg1"/>
              </a:solidFill>
            </a:endParaRPr>
          </a:p>
        </p:txBody>
      </p:sp>
      <p:sp>
        <p:nvSpPr>
          <p:cNvPr id="12" name="TextBox 11">
            <a:extLst>
              <a:ext uri="{FF2B5EF4-FFF2-40B4-BE49-F238E27FC236}">
                <a16:creationId xmlns:a16="http://schemas.microsoft.com/office/drawing/2014/main" id="{53EE8BC5-C52B-4C7A-8EAB-79374F76EF13}"/>
              </a:ext>
            </a:extLst>
          </p:cNvPr>
          <p:cNvSpPr txBox="1"/>
          <p:nvPr/>
        </p:nvSpPr>
        <p:spPr>
          <a:xfrm>
            <a:off x="413676" y="6060691"/>
            <a:ext cx="3998945" cy="338554"/>
          </a:xfrm>
          <a:prstGeom prst="rect">
            <a:avLst/>
          </a:prstGeom>
          <a:noFill/>
        </p:spPr>
        <p:txBody>
          <a:bodyPr wrap="square" rtlCol="0">
            <a:spAutoFit/>
          </a:bodyPr>
          <a:lstStyle/>
          <a:p>
            <a:r>
              <a:rPr lang="en-GB" sz="1600" i="1" dirty="0">
                <a:solidFill>
                  <a:schemeClr val="bg1"/>
                </a:solidFill>
              </a:rPr>
              <a:t>View of the </a:t>
            </a:r>
            <a:r>
              <a:rPr lang="en-GB" sz="1600" i="1" dirty="0" err="1">
                <a:solidFill>
                  <a:schemeClr val="bg1"/>
                </a:solidFill>
              </a:rPr>
              <a:t>Haru’ge</a:t>
            </a:r>
            <a:r>
              <a:rPr lang="en-GB" sz="1600" i="1" dirty="0">
                <a:solidFill>
                  <a:schemeClr val="bg1"/>
                </a:solidFill>
              </a:rPr>
              <a:t> from outside</a:t>
            </a:r>
            <a:endParaRPr lang="en-US" i="1" dirty="0">
              <a:solidFill>
                <a:schemeClr val="bg1"/>
              </a:solidFill>
            </a:endParaRPr>
          </a:p>
        </p:txBody>
      </p:sp>
    </p:spTree>
    <p:extLst>
      <p:ext uri="{BB962C8B-B14F-4D97-AF65-F5344CB8AC3E}">
        <p14:creationId xmlns:p14="http://schemas.microsoft.com/office/powerpoint/2010/main" val="869237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A98D807-48F2-4732-8EB0-3ECC56DD1C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812ACC7B-DD78-4BAB-9483-5FD9E7A17F82}"/>
              </a:ext>
            </a:extLst>
          </p:cNvPr>
          <p:cNvSpPr txBox="1"/>
          <p:nvPr/>
        </p:nvSpPr>
        <p:spPr>
          <a:xfrm>
            <a:off x="5557443" y="5388361"/>
            <a:ext cx="6232966" cy="1077218"/>
          </a:xfrm>
          <a:prstGeom prst="rect">
            <a:avLst/>
          </a:prstGeom>
          <a:noFill/>
        </p:spPr>
        <p:txBody>
          <a:bodyPr wrap="square">
            <a:spAutoFit/>
          </a:bodyPr>
          <a:lstStyle/>
          <a:p>
            <a:pPr algn="r"/>
            <a:r>
              <a:rPr lang="en-GB" sz="3600" b="1" spc="-150" dirty="0">
                <a:solidFill>
                  <a:schemeClr val="bg1"/>
                </a:solidFill>
              </a:rPr>
              <a:t>HARU’GE</a:t>
            </a:r>
          </a:p>
          <a:p>
            <a:pPr algn="r"/>
            <a:r>
              <a:rPr lang="en-GB" sz="2800" b="1" spc="300" dirty="0">
                <a:solidFill>
                  <a:schemeClr val="bg1"/>
                </a:solidFill>
              </a:rPr>
              <a:t>RECEPTION</a:t>
            </a:r>
            <a:endParaRPr lang="en-US" sz="2800" b="1" spc="300" dirty="0">
              <a:solidFill>
                <a:schemeClr val="bg1"/>
              </a:solidFill>
            </a:endParaRPr>
          </a:p>
        </p:txBody>
      </p:sp>
      <p:sp>
        <p:nvSpPr>
          <p:cNvPr id="7" name="TextBox 6">
            <a:extLst>
              <a:ext uri="{FF2B5EF4-FFF2-40B4-BE49-F238E27FC236}">
                <a16:creationId xmlns:a16="http://schemas.microsoft.com/office/drawing/2014/main" id="{29B30AB7-6C3C-4996-A90B-13C951759069}"/>
              </a:ext>
            </a:extLst>
          </p:cNvPr>
          <p:cNvSpPr txBox="1"/>
          <p:nvPr/>
        </p:nvSpPr>
        <p:spPr>
          <a:xfrm>
            <a:off x="413676" y="6060691"/>
            <a:ext cx="3998945" cy="338554"/>
          </a:xfrm>
          <a:prstGeom prst="rect">
            <a:avLst/>
          </a:prstGeom>
          <a:noFill/>
        </p:spPr>
        <p:txBody>
          <a:bodyPr wrap="square" rtlCol="0">
            <a:spAutoFit/>
          </a:bodyPr>
          <a:lstStyle/>
          <a:p>
            <a:r>
              <a:rPr lang="en-GB" sz="1600" i="1" dirty="0">
                <a:solidFill>
                  <a:schemeClr val="bg1"/>
                </a:solidFill>
              </a:rPr>
              <a:t>View of the </a:t>
            </a:r>
            <a:r>
              <a:rPr lang="en-GB" sz="1600" i="1" dirty="0" err="1">
                <a:solidFill>
                  <a:schemeClr val="bg1"/>
                </a:solidFill>
              </a:rPr>
              <a:t>Haru’ge</a:t>
            </a:r>
            <a:r>
              <a:rPr lang="en-GB" sz="1600" i="1" dirty="0">
                <a:solidFill>
                  <a:schemeClr val="bg1"/>
                </a:solidFill>
              </a:rPr>
              <a:t> from inside</a:t>
            </a:r>
            <a:endParaRPr lang="en-US" i="1" dirty="0">
              <a:solidFill>
                <a:schemeClr val="bg1"/>
              </a:solidFill>
            </a:endParaRPr>
          </a:p>
        </p:txBody>
      </p:sp>
    </p:spTree>
    <p:extLst>
      <p:ext uri="{BB962C8B-B14F-4D97-AF65-F5344CB8AC3E}">
        <p14:creationId xmlns:p14="http://schemas.microsoft.com/office/powerpoint/2010/main" val="1752100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3255292-6BC1-4765-9603-BE6FB637E3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B68A35DE-7253-4056-9F74-EEEDF3E9CA34}"/>
              </a:ext>
            </a:extLst>
          </p:cNvPr>
          <p:cNvSpPr txBox="1"/>
          <p:nvPr/>
        </p:nvSpPr>
        <p:spPr>
          <a:xfrm>
            <a:off x="378953" y="433806"/>
            <a:ext cx="6232966" cy="1077218"/>
          </a:xfrm>
          <a:prstGeom prst="rect">
            <a:avLst/>
          </a:prstGeom>
          <a:noFill/>
        </p:spPr>
        <p:txBody>
          <a:bodyPr wrap="square">
            <a:spAutoFit/>
          </a:bodyPr>
          <a:lstStyle/>
          <a:p>
            <a:r>
              <a:rPr lang="en-GB" sz="3600" b="1" spc="-150" dirty="0">
                <a:solidFill>
                  <a:schemeClr val="bg1"/>
                </a:solidFill>
              </a:rPr>
              <a:t>HARU’GE</a:t>
            </a:r>
          </a:p>
          <a:p>
            <a:r>
              <a:rPr lang="en-GB" sz="2800" b="1" spc="300" dirty="0">
                <a:solidFill>
                  <a:schemeClr val="bg1"/>
                </a:solidFill>
              </a:rPr>
              <a:t>RECEPTION</a:t>
            </a:r>
            <a:endParaRPr lang="en-US" sz="2800" b="1" spc="300" dirty="0">
              <a:solidFill>
                <a:schemeClr val="bg1"/>
              </a:solidFill>
            </a:endParaRPr>
          </a:p>
        </p:txBody>
      </p:sp>
      <p:sp>
        <p:nvSpPr>
          <p:cNvPr id="2" name="TextBox 1">
            <a:extLst>
              <a:ext uri="{FF2B5EF4-FFF2-40B4-BE49-F238E27FC236}">
                <a16:creationId xmlns:a16="http://schemas.microsoft.com/office/drawing/2014/main" id="{104E0D6D-D4CD-40BA-A44D-36E3F7648319}"/>
              </a:ext>
            </a:extLst>
          </p:cNvPr>
          <p:cNvSpPr txBox="1"/>
          <p:nvPr/>
        </p:nvSpPr>
        <p:spPr>
          <a:xfrm>
            <a:off x="8916523" y="590404"/>
            <a:ext cx="3060440" cy="2185214"/>
          </a:xfrm>
          <a:prstGeom prst="rect">
            <a:avLst/>
          </a:prstGeom>
          <a:noFill/>
        </p:spPr>
        <p:txBody>
          <a:bodyPr wrap="square" rtlCol="0">
            <a:spAutoFit/>
          </a:bodyPr>
          <a:lstStyle/>
          <a:p>
            <a:r>
              <a:rPr lang="en-GB" dirty="0">
                <a:solidFill>
                  <a:schemeClr val="bg1">
                    <a:lumMod val="85000"/>
                  </a:schemeClr>
                </a:solidFill>
              </a:rPr>
              <a:t>In addition to the reception, </a:t>
            </a:r>
            <a:r>
              <a:rPr lang="en-GB" dirty="0" err="1">
                <a:solidFill>
                  <a:schemeClr val="bg1">
                    <a:lumMod val="85000"/>
                  </a:schemeClr>
                </a:solidFill>
              </a:rPr>
              <a:t>Haru’ge</a:t>
            </a:r>
            <a:r>
              <a:rPr lang="en-GB" dirty="0">
                <a:solidFill>
                  <a:schemeClr val="bg1">
                    <a:lumMod val="85000"/>
                  </a:schemeClr>
                </a:solidFill>
              </a:rPr>
              <a:t> also features under it roof:</a:t>
            </a:r>
          </a:p>
          <a:p>
            <a:pPr marL="285750" indent="-285750">
              <a:buFont typeface="Wingdings" panose="05000000000000000000" pitchFamily="2" charset="2"/>
              <a:buChar char="§"/>
            </a:pPr>
            <a:r>
              <a:rPr lang="en-GB" sz="1600" dirty="0">
                <a:solidFill>
                  <a:schemeClr val="bg1">
                    <a:lumMod val="85000"/>
                  </a:schemeClr>
                </a:solidFill>
              </a:rPr>
              <a:t>Business centre</a:t>
            </a:r>
          </a:p>
          <a:p>
            <a:pPr marL="285750" indent="-285750">
              <a:buFont typeface="Wingdings" panose="05000000000000000000" pitchFamily="2" charset="2"/>
              <a:buChar char="§"/>
            </a:pPr>
            <a:r>
              <a:rPr lang="en-GB" sz="1600" dirty="0">
                <a:solidFill>
                  <a:schemeClr val="bg1">
                    <a:lumMod val="85000"/>
                  </a:schemeClr>
                </a:solidFill>
              </a:rPr>
              <a:t>Ice Cream shop</a:t>
            </a:r>
          </a:p>
          <a:p>
            <a:pPr marL="285750" indent="-285750">
              <a:buFont typeface="Wingdings" panose="05000000000000000000" pitchFamily="2" charset="2"/>
              <a:buChar char="§"/>
            </a:pPr>
            <a:r>
              <a:rPr lang="en-GB" sz="1600" dirty="0">
                <a:solidFill>
                  <a:schemeClr val="bg1">
                    <a:lumMod val="85000"/>
                  </a:schemeClr>
                </a:solidFill>
              </a:rPr>
              <a:t>Island Boutique</a:t>
            </a:r>
          </a:p>
          <a:p>
            <a:pPr marL="285750" indent="-285750">
              <a:buFont typeface="Wingdings" panose="05000000000000000000" pitchFamily="2" charset="2"/>
              <a:buChar char="§"/>
            </a:pPr>
            <a:r>
              <a:rPr lang="en-GB" sz="1600" dirty="0">
                <a:solidFill>
                  <a:schemeClr val="bg1">
                    <a:lumMod val="85000"/>
                  </a:schemeClr>
                </a:solidFill>
              </a:rPr>
              <a:t>Guest shops</a:t>
            </a:r>
          </a:p>
          <a:p>
            <a:pPr marL="285750" indent="-285750">
              <a:buFont typeface="Wingdings" panose="05000000000000000000" pitchFamily="2" charset="2"/>
              <a:buChar char="§"/>
            </a:pPr>
            <a:endParaRPr lang="en-US" dirty="0">
              <a:solidFill>
                <a:schemeClr val="bg1">
                  <a:lumMod val="95000"/>
                </a:schemeClr>
              </a:solidFill>
            </a:endParaRPr>
          </a:p>
        </p:txBody>
      </p:sp>
      <p:sp>
        <p:nvSpPr>
          <p:cNvPr id="8" name="TextBox 7">
            <a:extLst>
              <a:ext uri="{FF2B5EF4-FFF2-40B4-BE49-F238E27FC236}">
                <a16:creationId xmlns:a16="http://schemas.microsoft.com/office/drawing/2014/main" id="{702C1EBD-3586-46AB-B0A4-4172CC3FCF00}"/>
              </a:ext>
            </a:extLst>
          </p:cNvPr>
          <p:cNvSpPr txBox="1"/>
          <p:nvPr/>
        </p:nvSpPr>
        <p:spPr>
          <a:xfrm>
            <a:off x="495300" y="6085640"/>
            <a:ext cx="3998945" cy="338554"/>
          </a:xfrm>
          <a:prstGeom prst="rect">
            <a:avLst/>
          </a:prstGeom>
          <a:noFill/>
        </p:spPr>
        <p:txBody>
          <a:bodyPr wrap="square" rtlCol="0">
            <a:spAutoFit/>
          </a:bodyPr>
          <a:lstStyle/>
          <a:p>
            <a:r>
              <a:rPr lang="en-GB" sz="1600" i="1" dirty="0">
                <a:solidFill>
                  <a:schemeClr val="bg1"/>
                </a:solidFill>
              </a:rPr>
              <a:t>View of the </a:t>
            </a:r>
            <a:r>
              <a:rPr lang="en-GB" sz="1600" i="1" dirty="0" err="1">
                <a:solidFill>
                  <a:schemeClr val="bg1"/>
                </a:solidFill>
              </a:rPr>
              <a:t>Haru’ge</a:t>
            </a:r>
            <a:r>
              <a:rPr lang="en-GB" sz="1600" i="1" dirty="0">
                <a:solidFill>
                  <a:schemeClr val="bg1"/>
                </a:solidFill>
              </a:rPr>
              <a:t> from inside</a:t>
            </a:r>
            <a:endParaRPr lang="en-US" i="1" dirty="0">
              <a:solidFill>
                <a:schemeClr val="bg1"/>
              </a:solidFill>
            </a:endParaRPr>
          </a:p>
        </p:txBody>
      </p:sp>
    </p:spTree>
    <p:extLst>
      <p:ext uri="{BB962C8B-B14F-4D97-AF65-F5344CB8AC3E}">
        <p14:creationId xmlns:p14="http://schemas.microsoft.com/office/powerpoint/2010/main" val="3615611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8D077B47-85DA-4DCC-8EB7-ABEE513557A8}"/>
              </a:ext>
            </a:extLst>
          </p:cNvPr>
          <p:cNvSpPr>
            <a:spLocks noGrp="1"/>
          </p:cNvSpPr>
          <p:nvPr>
            <p:ph idx="1"/>
          </p:nvPr>
        </p:nvSpPr>
        <p:spPr>
          <a:xfrm>
            <a:off x="7843622" y="618931"/>
            <a:ext cx="3438954" cy="5825880"/>
          </a:xfrm>
        </p:spPr>
        <p:txBody>
          <a:bodyPr>
            <a:normAutofit/>
          </a:bodyPr>
          <a:lstStyle/>
          <a:p>
            <a:pPr marL="0" indent="0" algn="ctr">
              <a:buNone/>
            </a:pPr>
            <a:r>
              <a:rPr lang="en-GB" sz="4000" b="1" dirty="0">
                <a:solidFill>
                  <a:srgbClr val="00B140"/>
                </a:solidFill>
                <a:ea typeface="Verdana" panose="020B0604030504040204" pitchFamily="34" charset="0"/>
              </a:rPr>
              <a:t>STAY AT RAHAA</a:t>
            </a:r>
          </a:p>
          <a:p>
            <a:pPr marL="0" indent="0" algn="ctr">
              <a:buNone/>
            </a:pPr>
            <a:endParaRPr lang="en-GB" sz="2000" i="1" dirty="0">
              <a:solidFill>
                <a:srgbClr val="DAA474"/>
              </a:solidFill>
              <a:latin typeface="Calibri" panose="020F0502020204030204" pitchFamily="34" charset="0"/>
              <a:cs typeface="Calibri" panose="020F0502020204030204" pitchFamily="34" charset="0"/>
            </a:endParaRPr>
          </a:p>
          <a:p>
            <a:pPr marL="0" indent="0" algn="ctr">
              <a:buNone/>
            </a:pPr>
            <a:r>
              <a:rPr lang="en-GB" sz="2000" i="1" dirty="0">
                <a:solidFill>
                  <a:srgbClr val="DAA474"/>
                </a:solidFill>
                <a:latin typeface="Calibri" panose="020F0502020204030204" pitchFamily="34" charset="0"/>
                <a:cs typeface="Calibri" panose="020F0502020204030204" pitchFamily="34" charset="0"/>
              </a:rPr>
              <a:t>For a truly authentic Maldives experience! </a:t>
            </a:r>
          </a:p>
          <a:p>
            <a:pPr marL="0" indent="0" algn="ctr">
              <a:lnSpc>
                <a:spcPct val="100000"/>
              </a:lnSpc>
              <a:buNone/>
            </a:pPr>
            <a:endParaRPr lang="en-GB" sz="1050" i="1" dirty="0">
              <a:solidFill>
                <a:srgbClr val="DAA474"/>
              </a:solidFill>
              <a:latin typeface="Calibri" panose="020F0502020204030204" pitchFamily="34" charset="0"/>
              <a:cs typeface="Calibri" panose="020F0502020204030204" pitchFamily="34" charset="0"/>
            </a:endParaRPr>
          </a:p>
          <a:p>
            <a:pPr marL="0" indent="0" algn="ctr">
              <a:lnSpc>
                <a:spcPct val="100000"/>
              </a:lnSpc>
              <a:buNone/>
            </a:pPr>
            <a:r>
              <a:rPr lang="en-US" sz="1600" i="1" dirty="0">
                <a:solidFill>
                  <a:schemeClr val="tx1">
                    <a:lumMod val="65000"/>
                    <a:lumOff val="35000"/>
                  </a:schemeClr>
                </a:solidFill>
                <a:effectLst/>
                <a:latin typeface="Calibri Light" panose="020F0302020204030204" pitchFamily="34" charset="0"/>
                <a:ea typeface="Calibri" panose="020F0502020204030204" pitchFamily="34" charset="0"/>
              </a:rPr>
              <a:t>       The unspoiled environment of Rahaa creates a sense of freedom, of being back to nature, a sense of liberation and of being at one with the surroundings</a:t>
            </a:r>
            <a:r>
              <a:rPr lang="en-US" sz="2000" i="1" dirty="0">
                <a:solidFill>
                  <a:schemeClr val="tx1">
                    <a:lumMod val="65000"/>
                    <a:lumOff val="35000"/>
                  </a:schemeClr>
                </a:solidFill>
                <a:effectLst/>
                <a:latin typeface="Calibri Light" panose="020F0302020204030204" pitchFamily="34" charset="0"/>
                <a:ea typeface="Calibri" panose="020F0502020204030204" pitchFamily="34" charset="0"/>
              </a:rPr>
              <a:t>.</a:t>
            </a:r>
          </a:p>
          <a:p>
            <a:pPr marL="0" indent="0" algn="ctr">
              <a:buNone/>
            </a:pPr>
            <a:endParaRPr lang="en-US" sz="2000" dirty="0">
              <a:solidFill>
                <a:srgbClr val="D29B00"/>
              </a:solidFill>
            </a:endParaRPr>
          </a:p>
          <a:p>
            <a:pPr marL="0" indent="0" algn="ctr">
              <a:buNone/>
            </a:pPr>
            <a:r>
              <a:rPr lang="en-US" sz="4000" b="1" spc="-150" dirty="0">
                <a:solidFill>
                  <a:srgbClr val="00B140"/>
                </a:solidFill>
                <a:ea typeface="Verdana" panose="020B0604030504040204" pitchFamily="34" charset="0"/>
              </a:rPr>
              <a:t>OUR VILLAS</a:t>
            </a:r>
          </a:p>
          <a:p>
            <a:pPr marL="0" indent="0" algn="ctr">
              <a:buNone/>
            </a:pPr>
            <a:r>
              <a:rPr lang="en-US" sz="2000" b="1" dirty="0">
                <a:solidFill>
                  <a:srgbClr val="DAA474"/>
                </a:solidFill>
                <a:latin typeface="+mj-lt"/>
              </a:rPr>
              <a:t>56 LAKE VIEW VILLAS</a:t>
            </a:r>
            <a:r>
              <a:rPr lang="en-US" sz="2000" b="1" i="1" dirty="0">
                <a:solidFill>
                  <a:srgbClr val="DAA474"/>
                </a:solidFill>
                <a:latin typeface="+mj-lt"/>
              </a:rPr>
              <a:t> </a:t>
            </a:r>
          </a:p>
          <a:p>
            <a:pPr marL="0" indent="0" algn="ctr">
              <a:buNone/>
            </a:pPr>
            <a:r>
              <a:rPr lang="en-US" sz="2000" b="1" dirty="0">
                <a:solidFill>
                  <a:srgbClr val="DAA474"/>
                </a:solidFill>
                <a:latin typeface="+mj-lt"/>
              </a:rPr>
              <a:t>44 OCEAN VIEW VILLAS </a:t>
            </a:r>
          </a:p>
          <a:p>
            <a:pPr marL="0" indent="0" algn="ctr">
              <a:buNone/>
            </a:pPr>
            <a:endParaRPr lang="en-US" sz="2000" b="1" i="1" dirty="0">
              <a:solidFill>
                <a:srgbClr val="D29B00"/>
              </a:solidFill>
            </a:endParaRPr>
          </a:p>
        </p:txBody>
      </p:sp>
      <p:sp>
        <p:nvSpPr>
          <p:cNvPr id="8" name="TextBox 7">
            <a:extLst>
              <a:ext uri="{FF2B5EF4-FFF2-40B4-BE49-F238E27FC236}">
                <a16:creationId xmlns:a16="http://schemas.microsoft.com/office/drawing/2014/main" id="{D70D39FB-B217-45C5-85DE-A99D399C5960}"/>
              </a:ext>
            </a:extLst>
          </p:cNvPr>
          <p:cNvSpPr txBox="1"/>
          <p:nvPr/>
        </p:nvSpPr>
        <p:spPr>
          <a:xfrm>
            <a:off x="8131713" y="2451109"/>
            <a:ext cx="462115" cy="707886"/>
          </a:xfrm>
          <a:prstGeom prst="rect">
            <a:avLst/>
          </a:prstGeom>
          <a:noFill/>
        </p:spPr>
        <p:txBody>
          <a:bodyPr wrap="square" rtlCol="0">
            <a:spAutoFit/>
          </a:bodyPr>
          <a:lstStyle/>
          <a:p>
            <a:r>
              <a:rPr lang="en-GB" sz="4000" dirty="0">
                <a:solidFill>
                  <a:srgbClr val="00B050"/>
                </a:solidFill>
              </a:rPr>
              <a:t>“</a:t>
            </a:r>
            <a:endParaRPr lang="en-US" sz="4000" dirty="0">
              <a:solidFill>
                <a:srgbClr val="00B050"/>
              </a:solidFill>
            </a:endParaRPr>
          </a:p>
        </p:txBody>
      </p:sp>
      <p:sp>
        <p:nvSpPr>
          <p:cNvPr id="9" name="TextBox 8">
            <a:extLst>
              <a:ext uri="{FF2B5EF4-FFF2-40B4-BE49-F238E27FC236}">
                <a16:creationId xmlns:a16="http://schemas.microsoft.com/office/drawing/2014/main" id="{C876E800-5341-463A-B9AA-F38179C2A28B}"/>
              </a:ext>
            </a:extLst>
          </p:cNvPr>
          <p:cNvSpPr txBox="1"/>
          <p:nvPr/>
        </p:nvSpPr>
        <p:spPr>
          <a:xfrm>
            <a:off x="10080314" y="3717080"/>
            <a:ext cx="426591" cy="707886"/>
          </a:xfrm>
          <a:prstGeom prst="rect">
            <a:avLst/>
          </a:prstGeom>
          <a:noFill/>
        </p:spPr>
        <p:txBody>
          <a:bodyPr wrap="square" rtlCol="0">
            <a:spAutoFit/>
          </a:bodyPr>
          <a:lstStyle/>
          <a:p>
            <a:r>
              <a:rPr lang="en-GB" sz="4000" dirty="0">
                <a:solidFill>
                  <a:srgbClr val="00B050"/>
                </a:solidFill>
              </a:rPr>
              <a:t>”</a:t>
            </a:r>
            <a:endParaRPr lang="en-US" sz="4000" dirty="0">
              <a:solidFill>
                <a:srgbClr val="00B050"/>
              </a:solidFill>
            </a:endParaRPr>
          </a:p>
        </p:txBody>
      </p:sp>
      <p:pic>
        <p:nvPicPr>
          <p:cNvPr id="3" name="Picture 2">
            <a:extLst>
              <a:ext uri="{FF2B5EF4-FFF2-40B4-BE49-F238E27FC236}">
                <a16:creationId xmlns:a16="http://schemas.microsoft.com/office/drawing/2014/main" id="{7EBFA030-2D39-481F-95AE-9F0E4A142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62"/>
            <a:ext cx="6937248" cy="6858000"/>
          </a:xfrm>
          <a:prstGeom prst="rect">
            <a:avLst/>
          </a:prstGeom>
        </p:spPr>
      </p:pic>
      <p:sp>
        <p:nvSpPr>
          <p:cNvPr id="7" name="TextBox 6">
            <a:extLst>
              <a:ext uri="{FF2B5EF4-FFF2-40B4-BE49-F238E27FC236}">
                <a16:creationId xmlns:a16="http://schemas.microsoft.com/office/drawing/2014/main" id="{2DA725FE-9CCA-4AFA-9AD2-8AD5A05FD303}"/>
              </a:ext>
            </a:extLst>
          </p:cNvPr>
          <p:cNvSpPr txBox="1"/>
          <p:nvPr/>
        </p:nvSpPr>
        <p:spPr>
          <a:xfrm>
            <a:off x="348362" y="6237973"/>
            <a:ext cx="3998945" cy="338554"/>
          </a:xfrm>
          <a:prstGeom prst="rect">
            <a:avLst/>
          </a:prstGeom>
          <a:noFill/>
        </p:spPr>
        <p:txBody>
          <a:bodyPr wrap="square" rtlCol="0">
            <a:spAutoFit/>
          </a:bodyPr>
          <a:lstStyle/>
          <a:p>
            <a:r>
              <a:rPr lang="en-GB" sz="1600" i="1" dirty="0">
                <a:solidFill>
                  <a:schemeClr val="bg1"/>
                </a:solidFill>
              </a:rPr>
              <a:t>View of the beautiful Saltwater Lake</a:t>
            </a:r>
            <a:endParaRPr lang="en-US" i="1" dirty="0">
              <a:solidFill>
                <a:schemeClr val="bg1"/>
              </a:solidFill>
            </a:endParaRPr>
          </a:p>
        </p:txBody>
      </p:sp>
    </p:spTree>
    <p:extLst>
      <p:ext uri="{BB962C8B-B14F-4D97-AF65-F5344CB8AC3E}">
        <p14:creationId xmlns:p14="http://schemas.microsoft.com/office/powerpoint/2010/main" val="4018909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9105</TotalTime>
  <Words>1487</Words>
  <Application>Microsoft Office PowerPoint</Application>
  <PresentationFormat>Widescreen</PresentationFormat>
  <Paragraphs>300</Paragraphs>
  <Slides>54</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Calibri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RAHAA SPA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www.rahaaresort.com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Aishath Anusha Zareen Zubair</dc:creator>
  <cp:lastModifiedBy>Aishath Anusha Zareen Zubair</cp:lastModifiedBy>
  <cp:revision>209</cp:revision>
  <dcterms:created xsi:type="dcterms:W3CDTF">2021-04-15T18:04:37Z</dcterms:created>
  <dcterms:modified xsi:type="dcterms:W3CDTF">2022-01-20T09:59:41Z</dcterms:modified>
</cp:coreProperties>
</file>